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Proxima Nova"/>
      <p:regular r:id="rId24"/>
      <p:bold r:id="rId25"/>
      <p:italic r:id="rId26"/>
      <p:boldItalic r:id="rId27"/>
    </p:embeddedFont>
    <p:embeddedFont>
      <p:font typeface="Montserrat"/>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roximaNova-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italic.fntdata"/><Relationship Id="rId25" Type="http://schemas.openxmlformats.org/officeDocument/2006/relationships/font" Target="fonts/ProximaNova-bold.fntdata"/><Relationship Id="rId28" Type="http://schemas.openxmlformats.org/officeDocument/2006/relationships/font" Target="fonts/Montserrat-regular.fntdata"/><Relationship Id="rId27"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arolina.com/bacteria/escherichia-coli-living-k-12-strain-nutrient-broth-tube/155068.pr"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news.bbc.co.uk/media/images/46424000/jpg/_46424101_dirty_water766.jpg" TargetMode="External"/><Relationship Id="rId3" Type="http://schemas.openxmlformats.org/officeDocument/2006/relationships/hyperlink" Target="https://www.happinessishomemade.net/wp-content/uploads/2015/07/Drink-Water.jpg" TargetMode="External"/><Relationship Id="rId4" Type="http://schemas.openxmlformats.org/officeDocument/2006/relationships/hyperlink" Target="https://alivenewspaper.com/wp-content/uploads/2018/04/Cases-of-Unsafe-Drinking-Water-in-the-US-Already-in-2018.jp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1.staticflickr.com/9/8541/29283057715_599f0d38bb_b.jpg" TargetMode="External"/><Relationship Id="rId3" Type="http://schemas.openxmlformats.org/officeDocument/2006/relationships/hyperlink" Target="https://sustainabledevelopment.un.org/?menu=1300"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https://www.carolina.com/bacteria/escherichia-coli-living-k-12-strain-nutrient-broth-tube/155068.pr</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afbdf869e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afbdf869e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afdd4ff4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afdd4ff4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afa935267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afa935267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afbdf869e_4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afbdf869e_4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afbdf869e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afbdf869e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afbdf869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afbdf869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6afbdf869e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6afbdf869e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Lato"/>
                <a:ea typeface="Lato"/>
                <a:cs typeface="Lato"/>
                <a:sym typeface="Lato"/>
              </a:rPr>
              <a:t>-Angstrom level filtration</a:t>
            </a:r>
            <a:endParaRPr sz="1300">
              <a:latin typeface="Lato"/>
              <a:ea typeface="Lato"/>
              <a:cs typeface="Lato"/>
              <a:sym typeface="Lato"/>
            </a:endParaRPr>
          </a:p>
          <a:p>
            <a:pPr indent="0" lvl="0" marL="0" rtl="0" algn="l">
              <a:lnSpc>
                <a:spcPct val="115000"/>
              </a:lnSpc>
              <a:spcBef>
                <a:spcPts val="1600"/>
              </a:spcBef>
              <a:spcAft>
                <a:spcPts val="0"/>
              </a:spcAft>
              <a:buNone/>
            </a:pPr>
            <a:r>
              <a:rPr lang="en" sz="1300">
                <a:latin typeface="Lato"/>
                <a:ea typeface="Lato"/>
                <a:cs typeface="Lato"/>
                <a:sym typeface="Lato"/>
              </a:rPr>
              <a:t>-Eco friendly, sustainable and requires little ressources.</a:t>
            </a:r>
            <a:endParaRPr sz="1300">
              <a:latin typeface="Lato"/>
              <a:ea typeface="Lato"/>
              <a:cs typeface="Lato"/>
              <a:sym typeface="Lato"/>
            </a:endParaRPr>
          </a:p>
          <a:p>
            <a:pPr indent="0" lvl="0" marL="0" rtl="0" algn="l">
              <a:lnSpc>
                <a:spcPct val="115000"/>
              </a:lnSpc>
              <a:spcBef>
                <a:spcPts val="1600"/>
              </a:spcBef>
              <a:spcAft>
                <a:spcPts val="0"/>
              </a:spcAft>
              <a:buNone/>
            </a:pPr>
            <a:r>
              <a:rPr lang="en" sz="1300">
                <a:latin typeface="Lato"/>
                <a:ea typeface="Lato"/>
                <a:cs typeface="Lato"/>
                <a:sym typeface="Lato"/>
              </a:rPr>
              <a:t>-The filters are easily replaceable.</a:t>
            </a:r>
            <a:endParaRPr sz="1300">
              <a:latin typeface="Lato"/>
              <a:ea typeface="Lato"/>
              <a:cs typeface="Lato"/>
              <a:sym typeface="Lato"/>
            </a:endParaRPr>
          </a:p>
          <a:p>
            <a:pPr indent="0" lvl="0" marL="0" rtl="0" algn="l">
              <a:lnSpc>
                <a:spcPct val="115000"/>
              </a:lnSpc>
              <a:spcBef>
                <a:spcPts val="1600"/>
              </a:spcBef>
              <a:spcAft>
                <a:spcPts val="1600"/>
              </a:spcAft>
              <a:buNone/>
            </a:pPr>
            <a:r>
              <a:rPr lang="en" sz="1300">
                <a:latin typeface="Lato"/>
                <a:ea typeface="Lato"/>
                <a:cs typeface="Lato"/>
                <a:sym typeface="Lato"/>
              </a:rPr>
              <a:t>-we can buy the filter paper from Thomasci for example.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afbdf869e_4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afbdf869e_4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afbdf869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afbdf869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afbdf869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afbdf869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afbdf869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afbdf869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Rhoda, a mother of four children, have to drink unsafe water from shallow wells.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Rhoda explains: “The water was really bad. Sometimes, you could see the germs with your own eyes. We were supposed to add chemicals to clean it, but we were so poor, we couldn’t afford them. People were getting diarrhea, dysentery, and even cholera.”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UNICEF dug a much deeper well to reach clean water, Tamadani and his family were able to get 100 liters of safe water daily for bathing, cooking, drinking, and washing clothes and dishes. Now, Rhoda says, “People don’t get sick because of the water [anymore].”</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afa93526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afa935267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accent5"/>
                </a:solidFill>
                <a:hlinkClick r:id="rId2"/>
              </a:rPr>
              <a:t>http://news.bbc.co.uk/media/images/46424000/jpg/_46424101_dirty_water766.jpg</a:t>
            </a:r>
            <a:endParaRPr sz="1400"/>
          </a:p>
          <a:p>
            <a:pPr indent="0" lvl="0" marL="0" rtl="0" algn="l">
              <a:spcBef>
                <a:spcPts val="0"/>
              </a:spcBef>
              <a:spcAft>
                <a:spcPts val="0"/>
              </a:spcAft>
              <a:buNone/>
            </a:pPr>
            <a:r>
              <a:rPr lang="en" u="sng">
                <a:solidFill>
                  <a:schemeClr val="hlink"/>
                </a:solidFill>
                <a:hlinkClick r:id="rId3"/>
              </a:rPr>
              <a:t>https://www.happinessishomemade.net/wp-content/uploads/2015/07/Drink-Water.jpg</a:t>
            </a:r>
            <a:endParaRPr sz="1400"/>
          </a:p>
          <a:p>
            <a:pPr indent="0" lvl="0" marL="0" rtl="0" algn="l">
              <a:spcBef>
                <a:spcPts val="0"/>
              </a:spcBef>
              <a:spcAft>
                <a:spcPts val="0"/>
              </a:spcAft>
              <a:buNone/>
            </a:pPr>
            <a:r>
              <a:rPr lang="en" u="sng">
                <a:solidFill>
                  <a:schemeClr val="hlink"/>
                </a:solidFill>
                <a:hlinkClick r:id="rId4"/>
              </a:rPr>
              <a:t>https://alivenewspaper.com/wp-content/uploads/2018/04/Cases-of-Unsafe-Drinking-Water-in-the-US-Already-in-2018.jpg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afbdf869e_4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afbdf869e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Wait for it…. Host of diseases (be impactful!)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to detect when the protein degenerates</a:t>
            </a:r>
            <a:endParaRPr/>
          </a:p>
          <a:p>
            <a:pPr indent="0" lvl="0" marL="0" rtl="0" algn="l">
              <a:spcBef>
                <a:spcPts val="0"/>
              </a:spcBef>
              <a:spcAft>
                <a:spcPts val="0"/>
              </a:spcAft>
              <a:buNone/>
            </a:pPr>
            <a:r>
              <a:rPr lang="en"/>
              <a:t>Filter out detergent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afa935267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afa935267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https://c1.staticflickr.com/9/8541/29283057715_599f0d38bb_b.jpg</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https://sustainabledevelopment.un.org/?menu=1300</a:t>
            </a: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afa935267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afa935267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afbdf869e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afbdf869e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Lato"/>
                <a:ea typeface="Lato"/>
                <a:cs typeface="Lato"/>
                <a:sym typeface="Lato"/>
              </a:rPr>
              <a:t>-</a:t>
            </a:r>
            <a:r>
              <a:rPr lang="en" sz="1300">
                <a:latin typeface="Lato"/>
                <a:ea typeface="Lato"/>
                <a:cs typeface="Lato"/>
                <a:sym typeface="Lato"/>
              </a:rPr>
              <a:t>Fragmenting E coli and making a highly saturated solution with the membranes. Filtering the solution through the cellulose sheet. To have a membrane protein filter.</a:t>
            </a:r>
            <a:endParaRPr sz="1300">
              <a:latin typeface="Lato"/>
              <a:ea typeface="Lato"/>
              <a:cs typeface="Lato"/>
              <a:sym typeface="Lato"/>
            </a:endParaRPr>
          </a:p>
          <a:p>
            <a:pPr indent="0" lvl="0" marL="0" rtl="0" algn="l">
              <a:lnSpc>
                <a:spcPct val="115000"/>
              </a:lnSpc>
              <a:spcBef>
                <a:spcPts val="1600"/>
              </a:spcBef>
              <a:spcAft>
                <a:spcPts val="1600"/>
              </a:spcAft>
              <a:buNone/>
            </a:pPr>
            <a:r>
              <a:t/>
            </a:r>
            <a:endParaRPr sz="1300">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afdd4ff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afdd4ff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6.jpg"/><Relationship Id="rId5" Type="http://schemas.openxmlformats.org/officeDocument/2006/relationships/image" Target="../media/image8.jpg"/><Relationship Id="rId6"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20" Type="http://schemas.openxmlformats.org/officeDocument/2006/relationships/hyperlink" Target="https://alivenewspaper.com/wp-content/uploads/2018/04/Cases-of-Unsafe-Drinking-Water-in-the-US-Already-in-2018.jpg" TargetMode="External"/><Relationship Id="rId11" Type="http://schemas.openxmlformats.org/officeDocument/2006/relationships/hyperlink" Target="https://app.biorender.com/gallery/illustrations" TargetMode="External"/><Relationship Id="rId10" Type="http://schemas.openxmlformats.org/officeDocument/2006/relationships/hyperlink" Target="https://www.elisagenie.com/blog/ripa-recipe-cell-lysis-buffer/" TargetMode="External"/><Relationship Id="rId13" Type="http://schemas.openxmlformats.org/officeDocument/2006/relationships/hyperlink" Target="https://www.nature.com/articles/srep19893" TargetMode="External"/><Relationship Id="rId12" Type="http://schemas.openxmlformats.org/officeDocument/2006/relationships/hyperlink" Target="https://www.nature.com/articles/srep45089" TargetMode="External"/><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ncbi.nlm.nih.gov/pmc/articles/PMC4544834/" TargetMode="External"/><Relationship Id="rId4" Type="http://schemas.openxmlformats.org/officeDocument/2006/relationships/hyperlink" Target="https://www.ncbi.nlm.nih.gov/pmc/articles/PMC3140680/" TargetMode="External"/><Relationship Id="rId9" Type="http://schemas.openxmlformats.org/officeDocument/2006/relationships/hyperlink" Target="https://www.nxfiltration.com/products/nanofiltration/" TargetMode="External"/><Relationship Id="rId15" Type="http://schemas.openxmlformats.org/officeDocument/2006/relationships/hyperlink" Target="https://www.energy.gov/science/bes/articles/filtering-water-better-nature" TargetMode="External"/><Relationship Id="rId14" Type="http://schemas.openxmlformats.org/officeDocument/2006/relationships/hyperlink" Target="https://www.sciencedirect.com/book/9780128139264/nanoscale-materials-in-water-purification" TargetMode="External"/><Relationship Id="rId17" Type="http://schemas.openxmlformats.org/officeDocument/2006/relationships/hyperlink" Target="https://www.nxfiltration.com/products/" TargetMode="External"/><Relationship Id="rId16" Type="http://schemas.openxmlformats.org/officeDocument/2006/relationships/hyperlink" Target="https://www.unicefusa.org/three-stories-about-how-clean-water-saves-kids-lives" TargetMode="External"/><Relationship Id="rId5" Type="http://schemas.openxmlformats.org/officeDocument/2006/relationships/hyperlink" Target="https://www.sciencedirect.com/science/article/pii/S0376738819305290" TargetMode="External"/><Relationship Id="rId19" Type="http://schemas.openxmlformats.org/officeDocument/2006/relationships/hyperlink" Target="https://www.happinessishomemade.net/wp-content/uploads/2015/07/Drink-Water.jpg" TargetMode="External"/><Relationship Id="rId6" Type="http://schemas.openxmlformats.org/officeDocument/2006/relationships/hyperlink" Target="https://uknowledge.uky.edu/cgi/viewcontent.cgi?article=1096&amp;context=cme_etds" TargetMode="External"/><Relationship Id="rId18" Type="http://schemas.openxmlformats.org/officeDocument/2006/relationships/hyperlink" Target="http://news.bbc.co.uk/media/images/46424000/jpg/_46424101_dirty_water766.jpg" TargetMode="External"/><Relationship Id="rId7" Type="http://schemas.openxmlformats.org/officeDocument/2006/relationships/hyperlink" Target="https://www.embl.de/pepcore/pepcore_services/protein_purification/extraction_clarification/lysis_buffer_additives/" TargetMode="External"/><Relationship Id="rId8" Type="http://schemas.openxmlformats.org/officeDocument/2006/relationships/hyperlink" Target="https://bitesizebio.com/9107/how-to-lyse-cells-for-protein-extrac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Protein-based Water Filter</a:t>
            </a:r>
            <a:endParaRPr b="1"/>
          </a:p>
        </p:txBody>
      </p:sp>
      <p:pic>
        <p:nvPicPr>
          <p:cNvPr id="135" name="Google Shape;135;p13"/>
          <p:cNvPicPr preferRelativeResize="0"/>
          <p:nvPr/>
        </p:nvPicPr>
        <p:blipFill rotWithShape="1">
          <a:blip r:embed="rId3">
            <a:alphaModFix/>
          </a:blip>
          <a:srcRect b="0" l="21790" r="22591" t="0"/>
          <a:stretch/>
        </p:blipFill>
        <p:spPr>
          <a:xfrm>
            <a:off x="201575" y="2703875"/>
            <a:ext cx="3222315" cy="1578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2"/>
          <p:cNvSpPr/>
          <p:nvPr/>
        </p:nvSpPr>
        <p:spPr>
          <a:xfrm>
            <a:off x="264200" y="1514738"/>
            <a:ext cx="8618400" cy="821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22"/>
          <p:cNvPicPr preferRelativeResize="0"/>
          <p:nvPr/>
        </p:nvPicPr>
        <p:blipFill rotWithShape="1">
          <a:blip r:embed="rId3">
            <a:alphaModFix/>
          </a:blip>
          <a:srcRect b="23155" l="3123" r="5284" t="14933"/>
          <a:stretch/>
        </p:blipFill>
        <p:spPr>
          <a:xfrm>
            <a:off x="261375" y="1322607"/>
            <a:ext cx="2873733" cy="393018"/>
          </a:xfrm>
          <a:prstGeom prst="rect">
            <a:avLst/>
          </a:prstGeom>
          <a:noFill/>
          <a:ln>
            <a:noFill/>
          </a:ln>
        </p:spPr>
      </p:pic>
      <p:pic>
        <p:nvPicPr>
          <p:cNvPr id="202" name="Google Shape;202;p22"/>
          <p:cNvPicPr preferRelativeResize="0"/>
          <p:nvPr/>
        </p:nvPicPr>
        <p:blipFill rotWithShape="1">
          <a:blip r:embed="rId3">
            <a:alphaModFix/>
          </a:blip>
          <a:srcRect b="23155" l="3123" r="5284" t="14933"/>
          <a:stretch/>
        </p:blipFill>
        <p:spPr>
          <a:xfrm>
            <a:off x="3135084" y="1322607"/>
            <a:ext cx="2873733" cy="393018"/>
          </a:xfrm>
          <a:prstGeom prst="rect">
            <a:avLst/>
          </a:prstGeom>
          <a:noFill/>
          <a:ln>
            <a:noFill/>
          </a:ln>
        </p:spPr>
      </p:pic>
      <p:pic>
        <p:nvPicPr>
          <p:cNvPr id="203" name="Google Shape;203;p22"/>
          <p:cNvPicPr preferRelativeResize="0"/>
          <p:nvPr/>
        </p:nvPicPr>
        <p:blipFill rotWithShape="1">
          <a:blip r:embed="rId3">
            <a:alphaModFix/>
          </a:blip>
          <a:srcRect b="23155" l="3123" r="5284" t="14933"/>
          <a:stretch/>
        </p:blipFill>
        <p:spPr>
          <a:xfrm>
            <a:off x="6008792" y="1322607"/>
            <a:ext cx="2873733" cy="393018"/>
          </a:xfrm>
          <a:prstGeom prst="rect">
            <a:avLst/>
          </a:prstGeom>
          <a:noFill/>
          <a:ln>
            <a:noFill/>
          </a:ln>
        </p:spPr>
      </p:pic>
      <p:pic>
        <p:nvPicPr>
          <p:cNvPr id="204" name="Google Shape;204;p22"/>
          <p:cNvPicPr preferRelativeResize="0"/>
          <p:nvPr/>
        </p:nvPicPr>
        <p:blipFill rotWithShape="1">
          <a:blip r:embed="rId3">
            <a:alphaModFix/>
          </a:blip>
          <a:srcRect b="23155" l="3123" r="5284" t="14933"/>
          <a:stretch/>
        </p:blipFill>
        <p:spPr>
          <a:xfrm>
            <a:off x="261375" y="929601"/>
            <a:ext cx="2873733" cy="393018"/>
          </a:xfrm>
          <a:prstGeom prst="rect">
            <a:avLst/>
          </a:prstGeom>
          <a:noFill/>
          <a:ln>
            <a:noFill/>
          </a:ln>
        </p:spPr>
      </p:pic>
      <p:pic>
        <p:nvPicPr>
          <p:cNvPr id="205" name="Google Shape;205;p22"/>
          <p:cNvPicPr preferRelativeResize="0"/>
          <p:nvPr/>
        </p:nvPicPr>
        <p:blipFill rotWithShape="1">
          <a:blip r:embed="rId3">
            <a:alphaModFix/>
          </a:blip>
          <a:srcRect b="23155" l="3123" r="5284" t="14933"/>
          <a:stretch/>
        </p:blipFill>
        <p:spPr>
          <a:xfrm>
            <a:off x="3135084" y="929601"/>
            <a:ext cx="2873733" cy="393018"/>
          </a:xfrm>
          <a:prstGeom prst="rect">
            <a:avLst/>
          </a:prstGeom>
          <a:noFill/>
          <a:ln>
            <a:noFill/>
          </a:ln>
        </p:spPr>
      </p:pic>
      <p:pic>
        <p:nvPicPr>
          <p:cNvPr id="206" name="Google Shape;206;p22"/>
          <p:cNvPicPr preferRelativeResize="0"/>
          <p:nvPr/>
        </p:nvPicPr>
        <p:blipFill rotWithShape="1">
          <a:blip r:embed="rId3">
            <a:alphaModFix/>
          </a:blip>
          <a:srcRect b="23155" l="3123" r="5284" t="14933"/>
          <a:stretch/>
        </p:blipFill>
        <p:spPr>
          <a:xfrm>
            <a:off x="6008792" y="929601"/>
            <a:ext cx="2873733" cy="393018"/>
          </a:xfrm>
          <a:prstGeom prst="rect">
            <a:avLst/>
          </a:prstGeom>
          <a:noFill/>
          <a:ln>
            <a:noFill/>
          </a:ln>
        </p:spPr>
      </p:pic>
      <p:pic>
        <p:nvPicPr>
          <p:cNvPr id="207" name="Google Shape;207;p22"/>
          <p:cNvPicPr preferRelativeResize="0"/>
          <p:nvPr/>
        </p:nvPicPr>
        <p:blipFill rotWithShape="1">
          <a:blip r:embed="rId4">
            <a:alphaModFix/>
          </a:blip>
          <a:srcRect b="0" l="23468" r="23206" t="9747"/>
          <a:stretch/>
        </p:blipFill>
        <p:spPr>
          <a:xfrm>
            <a:off x="261388" y="1989287"/>
            <a:ext cx="2873711" cy="2488862"/>
          </a:xfrm>
          <a:prstGeom prst="rect">
            <a:avLst/>
          </a:prstGeom>
          <a:noFill/>
          <a:ln>
            <a:noFill/>
          </a:ln>
        </p:spPr>
      </p:pic>
      <p:pic>
        <p:nvPicPr>
          <p:cNvPr id="208" name="Google Shape;208;p22"/>
          <p:cNvPicPr preferRelativeResize="0"/>
          <p:nvPr/>
        </p:nvPicPr>
        <p:blipFill rotWithShape="1">
          <a:blip r:embed="rId4">
            <a:alphaModFix/>
          </a:blip>
          <a:srcRect b="0" l="23468" r="23206" t="9747"/>
          <a:stretch/>
        </p:blipFill>
        <p:spPr>
          <a:xfrm>
            <a:off x="3135097" y="1989287"/>
            <a:ext cx="2873711" cy="2488862"/>
          </a:xfrm>
          <a:prstGeom prst="rect">
            <a:avLst/>
          </a:prstGeom>
          <a:noFill/>
          <a:ln>
            <a:noFill/>
          </a:ln>
        </p:spPr>
      </p:pic>
      <p:pic>
        <p:nvPicPr>
          <p:cNvPr id="209" name="Google Shape;209;p22"/>
          <p:cNvPicPr preferRelativeResize="0"/>
          <p:nvPr/>
        </p:nvPicPr>
        <p:blipFill rotWithShape="1">
          <a:blip r:embed="rId4">
            <a:alphaModFix/>
          </a:blip>
          <a:srcRect b="0" l="23468" r="23206" t="9747"/>
          <a:stretch/>
        </p:blipFill>
        <p:spPr>
          <a:xfrm>
            <a:off x="6008805" y="1989287"/>
            <a:ext cx="2873711" cy="2488862"/>
          </a:xfrm>
          <a:prstGeom prst="rect">
            <a:avLst/>
          </a:prstGeom>
          <a:noFill/>
          <a:ln>
            <a:noFill/>
          </a:ln>
        </p:spPr>
      </p:pic>
      <p:sp>
        <p:nvSpPr>
          <p:cNvPr id="210" name="Google Shape;210;p22"/>
          <p:cNvSpPr txBox="1"/>
          <p:nvPr>
            <p:ph idx="4294967295" type="title"/>
          </p:nvPr>
        </p:nvSpPr>
        <p:spPr>
          <a:xfrm>
            <a:off x="261375" y="210350"/>
            <a:ext cx="7038900" cy="6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Composition of Filter</a:t>
            </a:r>
            <a:endParaRPr b="1"/>
          </a:p>
        </p:txBody>
      </p:sp>
      <p:sp>
        <p:nvSpPr>
          <p:cNvPr id="211" name="Google Shape;211;p22"/>
          <p:cNvSpPr/>
          <p:nvPr/>
        </p:nvSpPr>
        <p:spPr>
          <a:xfrm>
            <a:off x="3534100" y="1060550"/>
            <a:ext cx="2075700" cy="454200"/>
          </a:xfrm>
          <a:prstGeom prst="round2DiagRect">
            <a:avLst>
              <a:gd fmla="val 50000" name="adj1"/>
              <a:gd fmla="val 0" name="adj2"/>
            </a:avLst>
          </a:prstGeom>
          <a:solidFill>
            <a:srgbClr val="6FA8DC"/>
          </a:solid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txBox="1"/>
          <p:nvPr/>
        </p:nvSpPr>
        <p:spPr>
          <a:xfrm>
            <a:off x="3776000" y="1091150"/>
            <a:ext cx="1594800" cy="39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Cellulose Layer</a:t>
            </a:r>
            <a:endParaRPr>
              <a:latin typeface="Lato"/>
              <a:ea typeface="Lato"/>
              <a:cs typeface="Lato"/>
              <a:sym typeface="Lato"/>
            </a:endParaRPr>
          </a:p>
        </p:txBody>
      </p:sp>
      <p:sp>
        <p:nvSpPr>
          <p:cNvPr id="213" name="Google Shape;213;p22"/>
          <p:cNvSpPr/>
          <p:nvPr/>
        </p:nvSpPr>
        <p:spPr>
          <a:xfrm>
            <a:off x="5410300" y="2230088"/>
            <a:ext cx="1161600" cy="614700"/>
          </a:xfrm>
          <a:prstGeom prst="round2DiagRect">
            <a:avLst>
              <a:gd fmla="val 50000" name="adj1"/>
              <a:gd fmla="val 0" name="adj2"/>
            </a:avLst>
          </a:prstGeom>
          <a:solidFill>
            <a:srgbClr val="6FA8DC"/>
          </a:solid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txBox="1"/>
          <p:nvPr/>
        </p:nvSpPr>
        <p:spPr>
          <a:xfrm>
            <a:off x="5410300" y="2261888"/>
            <a:ext cx="1161600" cy="5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222222"/>
                </a:solidFill>
              </a:rPr>
              <a:t>H</a:t>
            </a:r>
            <a:r>
              <a:rPr baseline="-25000" lang="en" sz="1100">
                <a:solidFill>
                  <a:srgbClr val="222222"/>
                </a:solidFill>
              </a:rPr>
              <a:t>2</a:t>
            </a:r>
            <a:r>
              <a:rPr lang="en" sz="1200">
                <a:solidFill>
                  <a:srgbClr val="222222"/>
                </a:solidFill>
              </a:rPr>
              <a:t>O with contaminants</a:t>
            </a:r>
            <a:endParaRPr>
              <a:latin typeface="Lato"/>
              <a:ea typeface="Lato"/>
              <a:cs typeface="Lato"/>
              <a:sym typeface="Lato"/>
            </a:endParaRPr>
          </a:p>
        </p:txBody>
      </p:sp>
      <p:sp>
        <p:nvSpPr>
          <p:cNvPr id="215" name="Google Shape;215;p22"/>
          <p:cNvSpPr/>
          <p:nvPr/>
        </p:nvSpPr>
        <p:spPr>
          <a:xfrm>
            <a:off x="5281450" y="3752250"/>
            <a:ext cx="1419300" cy="614700"/>
          </a:xfrm>
          <a:prstGeom prst="round2DiagRect">
            <a:avLst>
              <a:gd fmla="val 50000" name="adj1"/>
              <a:gd fmla="val 0" name="adj2"/>
            </a:avLst>
          </a:prstGeom>
          <a:solidFill>
            <a:srgbClr val="6FA8DC"/>
          </a:solid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txBox="1"/>
          <p:nvPr/>
        </p:nvSpPr>
        <p:spPr>
          <a:xfrm>
            <a:off x="5281450" y="3784050"/>
            <a:ext cx="1419300" cy="5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222222"/>
                </a:solidFill>
              </a:rPr>
              <a:t>H</a:t>
            </a:r>
            <a:r>
              <a:rPr baseline="-25000" lang="en" sz="1100">
                <a:solidFill>
                  <a:srgbClr val="222222"/>
                </a:solidFill>
              </a:rPr>
              <a:t>2</a:t>
            </a:r>
            <a:r>
              <a:rPr lang="en" sz="1200">
                <a:solidFill>
                  <a:srgbClr val="222222"/>
                </a:solidFill>
              </a:rPr>
              <a:t>O with desired electrolytes</a:t>
            </a:r>
            <a:endParaRPr>
              <a:latin typeface="Lato"/>
              <a:ea typeface="Lato"/>
              <a:cs typeface="Lato"/>
              <a:sym typeface="Lato"/>
            </a:endParaRPr>
          </a:p>
        </p:txBody>
      </p:sp>
      <p:sp>
        <p:nvSpPr>
          <p:cNvPr id="217" name="Google Shape;217;p22"/>
          <p:cNvSpPr/>
          <p:nvPr/>
        </p:nvSpPr>
        <p:spPr>
          <a:xfrm rot="10800000">
            <a:off x="5771500" y="2946024"/>
            <a:ext cx="439200" cy="705000"/>
          </a:xfrm>
          <a:prstGeom prst="upArrow">
            <a:avLst>
              <a:gd fmla="val 33737" name="adj1"/>
              <a:gd fmla="val 70883" name="adj2"/>
            </a:avLst>
          </a:prstGeom>
          <a:solidFill>
            <a:srgbClr val="E06666"/>
          </a:solidFill>
          <a:ln cap="flat" cmpd="sng" w="3810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txBox="1"/>
          <p:nvPr/>
        </p:nvSpPr>
        <p:spPr>
          <a:xfrm>
            <a:off x="5410300" y="4538675"/>
            <a:ext cx="32154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roxima Nova"/>
                <a:ea typeface="Proxima Nova"/>
                <a:cs typeface="Proxima Nova"/>
                <a:sym typeface="Proxima Nova"/>
              </a:rPr>
              <a:t>Models built using BioRender</a:t>
            </a:r>
            <a:endParaRPr>
              <a:solidFill>
                <a:srgbClr val="FFFFFF"/>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Google Shape;223;p23"/>
          <p:cNvPicPr preferRelativeResize="0"/>
          <p:nvPr/>
        </p:nvPicPr>
        <p:blipFill rotWithShape="1">
          <a:blip r:embed="rId3">
            <a:alphaModFix/>
          </a:blip>
          <a:srcRect b="16834" l="0" r="0" t="19520"/>
          <a:stretch/>
        </p:blipFill>
        <p:spPr>
          <a:xfrm>
            <a:off x="1733325" y="1052275"/>
            <a:ext cx="5677325" cy="3613250"/>
          </a:xfrm>
          <a:prstGeom prst="rect">
            <a:avLst/>
          </a:prstGeom>
          <a:noFill/>
          <a:ln>
            <a:noFill/>
          </a:ln>
        </p:spPr>
      </p:pic>
      <p:sp>
        <p:nvSpPr>
          <p:cNvPr id="224" name="Google Shape;224;p23"/>
          <p:cNvSpPr txBox="1"/>
          <p:nvPr>
            <p:ph idx="4294967295" type="title"/>
          </p:nvPr>
        </p:nvSpPr>
        <p:spPr>
          <a:xfrm>
            <a:off x="290950" y="252825"/>
            <a:ext cx="7038900" cy="6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Proxima Nova"/>
                <a:ea typeface="Proxima Nova"/>
                <a:cs typeface="Proxima Nova"/>
                <a:sym typeface="Proxima Nova"/>
              </a:rPr>
              <a:t>Membrane Protein Filter</a:t>
            </a:r>
            <a:endParaRPr b="1" sz="3600">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Tackling the Issue</a:t>
            </a:r>
            <a:endParaRPr b="1"/>
          </a:p>
        </p:txBody>
      </p:sp>
      <p:sp>
        <p:nvSpPr>
          <p:cNvPr id="230" name="Google Shape;230;p24"/>
          <p:cNvSpPr/>
          <p:nvPr/>
        </p:nvSpPr>
        <p:spPr>
          <a:xfrm>
            <a:off x="796400" y="2571750"/>
            <a:ext cx="1985700" cy="1985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United Nations</a:t>
            </a:r>
            <a:endParaRPr b="1" sz="2400">
              <a:solidFill>
                <a:srgbClr val="FFFFFF"/>
              </a:solidFill>
            </a:endParaRPr>
          </a:p>
        </p:txBody>
      </p:sp>
      <p:sp>
        <p:nvSpPr>
          <p:cNvPr id="231" name="Google Shape;231;p24"/>
          <p:cNvSpPr/>
          <p:nvPr/>
        </p:nvSpPr>
        <p:spPr>
          <a:xfrm>
            <a:off x="2446400" y="1042975"/>
            <a:ext cx="2125500" cy="2050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rPr>
              <a:t>Rural Communities</a:t>
            </a:r>
            <a:endParaRPr b="1" sz="1600">
              <a:solidFill>
                <a:srgbClr val="FFFFFF"/>
              </a:solidFill>
            </a:endParaRPr>
          </a:p>
        </p:txBody>
      </p:sp>
      <p:sp>
        <p:nvSpPr>
          <p:cNvPr id="232" name="Google Shape;232;p24"/>
          <p:cNvSpPr/>
          <p:nvPr/>
        </p:nvSpPr>
        <p:spPr>
          <a:xfrm>
            <a:off x="4572000" y="2630325"/>
            <a:ext cx="1985700" cy="1985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First World Retailers</a:t>
            </a:r>
            <a:endParaRPr b="1" sz="2000">
              <a:solidFill>
                <a:srgbClr val="FFFFFF"/>
              </a:solidFill>
            </a:endParaRPr>
          </a:p>
        </p:txBody>
      </p:sp>
      <p:sp>
        <p:nvSpPr>
          <p:cNvPr id="233" name="Google Shape;233;p24"/>
          <p:cNvSpPr/>
          <p:nvPr/>
        </p:nvSpPr>
        <p:spPr>
          <a:xfrm>
            <a:off x="6350700" y="1075225"/>
            <a:ext cx="1985700" cy="1985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First World Consumers</a:t>
            </a:r>
            <a:endParaRPr b="1" sz="1800">
              <a:solidFill>
                <a:srgbClr val="FFFFFF"/>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5"/>
          <p:cNvSpPr/>
          <p:nvPr/>
        </p:nvSpPr>
        <p:spPr>
          <a:xfrm>
            <a:off x="1265400" y="635300"/>
            <a:ext cx="1722300" cy="1722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United Nations Basic Level Contract</a:t>
            </a:r>
            <a:endParaRPr b="1">
              <a:solidFill>
                <a:srgbClr val="FFFFFF"/>
              </a:solidFill>
            </a:endParaRPr>
          </a:p>
        </p:txBody>
      </p:sp>
      <p:sp>
        <p:nvSpPr>
          <p:cNvPr id="239" name="Google Shape;239;p25"/>
          <p:cNvSpPr/>
          <p:nvPr/>
        </p:nvSpPr>
        <p:spPr>
          <a:xfrm>
            <a:off x="1265400" y="2785900"/>
            <a:ext cx="1722300" cy="1722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First World Retailers</a:t>
            </a:r>
            <a:endParaRPr b="1">
              <a:solidFill>
                <a:srgbClr val="FFFFFF"/>
              </a:solidFill>
            </a:endParaRPr>
          </a:p>
        </p:txBody>
      </p:sp>
      <p:sp>
        <p:nvSpPr>
          <p:cNvPr id="240" name="Google Shape;240;p25"/>
          <p:cNvSpPr/>
          <p:nvPr/>
        </p:nvSpPr>
        <p:spPr>
          <a:xfrm>
            <a:off x="3321075" y="655500"/>
            <a:ext cx="1722300" cy="385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United Nations Level 1 and 2 Contract &amp; First World Retailers</a:t>
            </a:r>
            <a:endParaRPr b="1">
              <a:solidFill>
                <a:srgbClr val="FFFFFF"/>
              </a:solidFill>
            </a:endParaRPr>
          </a:p>
        </p:txBody>
      </p:sp>
      <p:sp>
        <p:nvSpPr>
          <p:cNvPr id="241" name="Google Shape;241;p25"/>
          <p:cNvSpPr txBox="1"/>
          <p:nvPr/>
        </p:nvSpPr>
        <p:spPr>
          <a:xfrm>
            <a:off x="5148900" y="1702900"/>
            <a:ext cx="3864600" cy="15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EA9999"/>
                </a:solidFill>
                <a:latin typeface="Lato"/>
                <a:ea typeface="Lato"/>
                <a:cs typeface="Lato"/>
                <a:sym typeface="Lato"/>
              </a:rPr>
              <a:t>Sustainable Way</a:t>
            </a:r>
            <a:r>
              <a:rPr b="1" lang="en" sz="2200">
                <a:solidFill>
                  <a:srgbClr val="FFFFFF"/>
                </a:solidFill>
                <a:latin typeface="Lato"/>
                <a:ea typeface="Lato"/>
                <a:cs typeface="Lato"/>
                <a:sym typeface="Lato"/>
              </a:rPr>
              <a:t> to Empower </a:t>
            </a:r>
            <a:r>
              <a:rPr b="1" lang="en" sz="2200">
                <a:solidFill>
                  <a:srgbClr val="FFE599"/>
                </a:solidFill>
                <a:latin typeface="Lato"/>
                <a:ea typeface="Lato"/>
                <a:cs typeface="Lato"/>
                <a:sym typeface="Lato"/>
              </a:rPr>
              <a:t>Rural Communities</a:t>
            </a:r>
            <a:r>
              <a:rPr b="1" lang="en" sz="2200">
                <a:solidFill>
                  <a:srgbClr val="FFFFFF"/>
                </a:solidFill>
                <a:latin typeface="Lato"/>
                <a:ea typeface="Lato"/>
                <a:cs typeface="Lato"/>
                <a:sym typeface="Lato"/>
              </a:rPr>
              <a:t> </a:t>
            </a:r>
            <a:endParaRPr b="1" sz="2200">
              <a:solidFill>
                <a:srgbClr val="FFFFFF"/>
              </a:solidFill>
              <a:latin typeface="Lato"/>
              <a:ea typeface="Lato"/>
              <a:cs typeface="Lato"/>
              <a:sym typeface="Lato"/>
            </a:endParaRPr>
          </a:p>
          <a:p>
            <a:pPr indent="0" lvl="0" marL="0" rtl="0" algn="l">
              <a:spcBef>
                <a:spcPts val="0"/>
              </a:spcBef>
              <a:spcAft>
                <a:spcPts val="0"/>
              </a:spcAft>
              <a:buNone/>
            </a:pPr>
            <a:r>
              <a:rPr b="1" lang="en" sz="2200">
                <a:solidFill>
                  <a:srgbClr val="FFFFFF"/>
                </a:solidFill>
                <a:latin typeface="Lato"/>
                <a:ea typeface="Lato"/>
                <a:cs typeface="Lato"/>
                <a:sym typeface="Lato"/>
              </a:rPr>
              <a:t>Without the Access to </a:t>
            </a:r>
            <a:endParaRPr b="1" sz="2200">
              <a:solidFill>
                <a:srgbClr val="FFFFFF"/>
              </a:solidFill>
              <a:latin typeface="Lato"/>
              <a:ea typeface="Lato"/>
              <a:cs typeface="Lato"/>
              <a:sym typeface="Lato"/>
            </a:endParaRPr>
          </a:p>
          <a:p>
            <a:pPr indent="0" lvl="0" marL="0" rtl="0" algn="l">
              <a:spcBef>
                <a:spcPts val="0"/>
              </a:spcBef>
              <a:spcAft>
                <a:spcPts val="0"/>
              </a:spcAft>
              <a:buNone/>
            </a:pPr>
            <a:r>
              <a:rPr b="1" lang="en" sz="2200">
                <a:solidFill>
                  <a:srgbClr val="9FC5E8"/>
                </a:solidFill>
                <a:latin typeface="Lato"/>
                <a:ea typeface="Lato"/>
                <a:cs typeface="Lato"/>
                <a:sym typeface="Lato"/>
              </a:rPr>
              <a:t>Clean Water</a:t>
            </a:r>
            <a:endParaRPr b="1" sz="2200">
              <a:solidFill>
                <a:srgbClr val="9FC5E8"/>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6"/>
          <p:cNvSpPr txBox="1"/>
          <p:nvPr/>
        </p:nvSpPr>
        <p:spPr>
          <a:xfrm>
            <a:off x="686700" y="760275"/>
            <a:ext cx="3885300" cy="6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Lato"/>
                <a:ea typeface="Lato"/>
                <a:cs typeface="Lato"/>
                <a:sym typeface="Lato"/>
              </a:rPr>
              <a:t>Manufacturing Cost</a:t>
            </a:r>
            <a:endParaRPr b="1" sz="3000">
              <a:solidFill>
                <a:srgbClr val="FFFFFF"/>
              </a:solidFill>
              <a:latin typeface="Lato"/>
              <a:ea typeface="Lato"/>
              <a:cs typeface="Lato"/>
              <a:sym typeface="Lato"/>
            </a:endParaRPr>
          </a:p>
        </p:txBody>
      </p:sp>
      <p:sp>
        <p:nvSpPr>
          <p:cNvPr id="247" name="Google Shape;247;p26"/>
          <p:cNvSpPr txBox="1"/>
          <p:nvPr/>
        </p:nvSpPr>
        <p:spPr>
          <a:xfrm>
            <a:off x="809500" y="1026900"/>
            <a:ext cx="7632000" cy="11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solidFill>
                <a:srgbClr val="FFFFFF"/>
              </a:solidFill>
              <a:latin typeface="Lato"/>
              <a:ea typeface="Lato"/>
              <a:cs typeface="Lato"/>
              <a:sym typeface="Lato"/>
            </a:endParaRPr>
          </a:p>
          <a:p>
            <a:pPr indent="0" lvl="0" marL="0" rtl="0" algn="ctr">
              <a:spcBef>
                <a:spcPts val="0"/>
              </a:spcBef>
              <a:spcAft>
                <a:spcPts val="0"/>
              </a:spcAft>
              <a:buNone/>
            </a:pPr>
            <a:r>
              <a:t/>
            </a:r>
            <a:endParaRPr sz="3000">
              <a:latin typeface="Lato"/>
              <a:ea typeface="Lato"/>
              <a:cs typeface="Lato"/>
              <a:sym typeface="Lato"/>
            </a:endParaRPr>
          </a:p>
        </p:txBody>
      </p:sp>
      <p:sp>
        <p:nvSpPr>
          <p:cNvPr id="248" name="Google Shape;248;p26"/>
          <p:cNvSpPr txBox="1"/>
          <p:nvPr>
            <p:ph type="title"/>
          </p:nvPr>
        </p:nvSpPr>
        <p:spPr>
          <a:xfrm>
            <a:off x="823850" y="1665675"/>
            <a:ext cx="4776000" cy="13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2.62 GBP</a:t>
            </a:r>
            <a:endParaRPr/>
          </a:p>
        </p:txBody>
      </p:sp>
      <p:sp>
        <p:nvSpPr>
          <p:cNvPr id="249" name="Google Shape;249;p26"/>
          <p:cNvSpPr txBox="1"/>
          <p:nvPr>
            <p:ph idx="1" type="body"/>
          </p:nvPr>
        </p:nvSpPr>
        <p:spPr>
          <a:xfrm>
            <a:off x="809500" y="3014874"/>
            <a:ext cx="4776000" cy="121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Per Meter Squared (Filter)</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27"/>
          <p:cNvSpPr txBox="1"/>
          <p:nvPr>
            <p:ph idx="4294967295" type="title"/>
          </p:nvPr>
        </p:nvSpPr>
        <p:spPr>
          <a:xfrm>
            <a:off x="576950" y="2389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Proxima Nova"/>
                <a:ea typeface="Proxima Nova"/>
                <a:cs typeface="Proxima Nova"/>
                <a:sym typeface="Proxima Nova"/>
              </a:rPr>
              <a:t>Product Prototypes</a:t>
            </a:r>
            <a:endParaRPr b="1" sz="3600">
              <a:latin typeface="Proxima Nova"/>
              <a:ea typeface="Proxima Nova"/>
              <a:cs typeface="Proxima Nova"/>
              <a:sym typeface="Proxima Nova"/>
            </a:endParaRPr>
          </a:p>
        </p:txBody>
      </p:sp>
      <p:pic>
        <p:nvPicPr>
          <p:cNvPr id="255" name="Google Shape;255;p27"/>
          <p:cNvPicPr preferRelativeResize="0"/>
          <p:nvPr/>
        </p:nvPicPr>
        <p:blipFill>
          <a:blip r:embed="rId3">
            <a:alphaModFix/>
          </a:blip>
          <a:stretch>
            <a:fillRect/>
          </a:stretch>
        </p:blipFill>
        <p:spPr>
          <a:xfrm>
            <a:off x="810699" y="1231200"/>
            <a:ext cx="3530151" cy="3268502"/>
          </a:xfrm>
          <a:prstGeom prst="rect">
            <a:avLst/>
          </a:prstGeom>
          <a:noFill/>
          <a:ln>
            <a:noFill/>
          </a:ln>
        </p:spPr>
      </p:pic>
      <p:sp>
        <p:nvSpPr>
          <p:cNvPr id="256" name="Google Shape;256;p27"/>
          <p:cNvSpPr/>
          <p:nvPr/>
        </p:nvSpPr>
        <p:spPr>
          <a:xfrm>
            <a:off x="1857300" y="3882000"/>
            <a:ext cx="2730300" cy="617700"/>
          </a:xfrm>
          <a:prstGeom prst="round2DiagRect">
            <a:avLst>
              <a:gd fmla="val 50000" name="adj1"/>
              <a:gd fmla="val 0" name="adj2"/>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txBox="1"/>
          <p:nvPr/>
        </p:nvSpPr>
        <p:spPr>
          <a:xfrm>
            <a:off x="2043600" y="3910500"/>
            <a:ext cx="2357700" cy="56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Proxima Nova"/>
                <a:ea typeface="Proxima Nova"/>
                <a:cs typeface="Proxima Nova"/>
                <a:sym typeface="Proxima Nova"/>
              </a:rPr>
              <a:t>Tap Water Filter</a:t>
            </a:r>
            <a:endParaRPr sz="2400">
              <a:latin typeface="Proxima Nova"/>
              <a:ea typeface="Proxima Nova"/>
              <a:cs typeface="Proxima Nova"/>
              <a:sym typeface="Proxima Nova"/>
            </a:endParaRPr>
          </a:p>
          <a:p>
            <a:pPr indent="0" lvl="0" marL="0" rtl="0" algn="ctr">
              <a:spcBef>
                <a:spcPts val="0"/>
              </a:spcBef>
              <a:spcAft>
                <a:spcPts val="0"/>
              </a:spcAft>
              <a:buNone/>
            </a:pPr>
            <a:r>
              <a:t/>
            </a:r>
            <a:endParaRPr sz="2400">
              <a:latin typeface="Proxima Nova"/>
              <a:ea typeface="Proxima Nova"/>
              <a:cs typeface="Proxima Nova"/>
              <a:sym typeface="Proxima Nova"/>
            </a:endParaRPr>
          </a:p>
        </p:txBody>
      </p:sp>
      <p:pic>
        <p:nvPicPr>
          <p:cNvPr id="258" name="Google Shape;258;p27"/>
          <p:cNvPicPr preferRelativeResize="0"/>
          <p:nvPr/>
        </p:nvPicPr>
        <p:blipFill rotWithShape="1">
          <a:blip r:embed="rId4">
            <a:alphaModFix/>
          </a:blip>
          <a:srcRect b="0" l="25212" r="18623" t="0"/>
          <a:stretch/>
        </p:blipFill>
        <p:spPr>
          <a:xfrm>
            <a:off x="4714950" y="1211550"/>
            <a:ext cx="3499369" cy="3240000"/>
          </a:xfrm>
          <a:prstGeom prst="rect">
            <a:avLst/>
          </a:prstGeom>
          <a:noFill/>
          <a:ln>
            <a:noFill/>
          </a:ln>
        </p:spPr>
      </p:pic>
      <p:sp>
        <p:nvSpPr>
          <p:cNvPr id="259" name="Google Shape;259;p27"/>
          <p:cNvSpPr txBox="1"/>
          <p:nvPr/>
        </p:nvSpPr>
        <p:spPr>
          <a:xfrm>
            <a:off x="4768375" y="833100"/>
            <a:ext cx="3895200" cy="35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Proxima Nova"/>
                <a:ea typeface="Proxima Nova"/>
                <a:cs typeface="Proxima Nova"/>
                <a:sym typeface="Proxima Nova"/>
              </a:rPr>
              <a:t>3D Models built using Blender 2.80</a:t>
            </a:r>
            <a:endParaRPr sz="1800">
              <a:solidFill>
                <a:srgbClr val="FFFFFF"/>
              </a:solidFill>
              <a:latin typeface="Proxima Nova"/>
              <a:ea typeface="Proxima Nova"/>
              <a:cs typeface="Proxima Nova"/>
              <a:sym typeface="Proxima Nova"/>
            </a:endParaRPr>
          </a:p>
        </p:txBody>
      </p:sp>
      <p:sp>
        <p:nvSpPr>
          <p:cNvPr id="260" name="Google Shape;260;p27"/>
          <p:cNvSpPr/>
          <p:nvPr/>
        </p:nvSpPr>
        <p:spPr>
          <a:xfrm>
            <a:off x="4143000" y="2691600"/>
            <a:ext cx="858000" cy="358800"/>
          </a:xfrm>
          <a:prstGeom prst="rightArrow">
            <a:avLst>
              <a:gd fmla="val 50000" name="adj1"/>
              <a:gd fmla="val 50000" name="adj2"/>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FC5E8"/>
              </a:solidFill>
              <a:highlight>
                <a:srgbClr val="000000"/>
              </a:highlight>
            </a:endParaRPr>
          </a:p>
        </p:txBody>
      </p:sp>
      <p:pic>
        <p:nvPicPr>
          <p:cNvPr id="261" name="Google Shape;261;p27"/>
          <p:cNvPicPr preferRelativeResize="0"/>
          <p:nvPr/>
        </p:nvPicPr>
        <p:blipFill rotWithShape="1">
          <a:blip r:embed="rId5">
            <a:alphaModFix/>
          </a:blip>
          <a:srcRect b="0" l="21111" r="30434" t="6733"/>
          <a:stretch/>
        </p:blipFill>
        <p:spPr>
          <a:xfrm>
            <a:off x="6766400" y="2601099"/>
            <a:ext cx="1797451" cy="1870101"/>
          </a:xfrm>
          <a:prstGeom prst="rect">
            <a:avLst/>
          </a:prstGeom>
          <a:noFill/>
          <a:ln>
            <a:noFill/>
          </a:ln>
        </p:spPr>
      </p:pic>
      <p:sp>
        <p:nvSpPr>
          <p:cNvPr id="262" name="Google Shape;262;p27"/>
          <p:cNvSpPr/>
          <p:nvPr/>
        </p:nvSpPr>
        <p:spPr>
          <a:xfrm>
            <a:off x="5984000" y="3853500"/>
            <a:ext cx="2805900" cy="617700"/>
          </a:xfrm>
          <a:prstGeom prst="round2DiagRect">
            <a:avLst>
              <a:gd fmla="val 50000" name="adj1"/>
              <a:gd fmla="val 0" name="adj2"/>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txBox="1"/>
          <p:nvPr/>
        </p:nvSpPr>
        <p:spPr>
          <a:xfrm>
            <a:off x="6134450" y="3882000"/>
            <a:ext cx="2429400" cy="56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Proxima Nova"/>
                <a:ea typeface="Proxima Nova"/>
                <a:cs typeface="Proxima Nova"/>
                <a:sym typeface="Proxima Nova"/>
              </a:rPr>
              <a:t>Jug Water Filter</a:t>
            </a:r>
            <a:endParaRPr sz="2400">
              <a:latin typeface="Proxima Nova"/>
              <a:ea typeface="Proxima Nova"/>
              <a:cs typeface="Proxima Nova"/>
              <a:sym typeface="Proxima Nova"/>
            </a:endParaRPr>
          </a:p>
        </p:txBody>
      </p:sp>
      <p:sp>
        <p:nvSpPr>
          <p:cNvPr id="264" name="Google Shape;264;p27"/>
          <p:cNvSpPr txBox="1"/>
          <p:nvPr/>
        </p:nvSpPr>
        <p:spPr>
          <a:xfrm>
            <a:off x="4574000" y="4471200"/>
            <a:ext cx="15915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UN:   2 GBP Retail</a:t>
            </a:r>
            <a:endParaRPr>
              <a:solidFill>
                <a:srgbClr val="FFFFFF"/>
              </a:solidFill>
              <a:latin typeface="Lato"/>
              <a:ea typeface="Lato"/>
              <a:cs typeface="Lato"/>
              <a:sym typeface="Lato"/>
            </a:endParaRPr>
          </a:p>
        </p:txBody>
      </p:sp>
      <p:sp>
        <p:nvSpPr>
          <p:cNvPr id="265" name="Google Shape;265;p27"/>
          <p:cNvSpPr txBox="1"/>
          <p:nvPr/>
        </p:nvSpPr>
        <p:spPr>
          <a:xfrm>
            <a:off x="6227725" y="4471200"/>
            <a:ext cx="9765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1st World Retailer</a:t>
            </a:r>
            <a:r>
              <a:rPr lang="en">
                <a:solidFill>
                  <a:srgbClr val="FFFFFF"/>
                </a:solidFill>
                <a:latin typeface="Lato"/>
                <a:ea typeface="Lato"/>
                <a:cs typeface="Lato"/>
                <a:sym typeface="Lato"/>
              </a:rPr>
              <a:t>: </a:t>
            </a:r>
            <a:endParaRPr>
              <a:solidFill>
                <a:srgbClr val="FFFFFF"/>
              </a:solidFill>
              <a:latin typeface="Lato"/>
              <a:ea typeface="Lato"/>
              <a:cs typeface="Lato"/>
              <a:sym typeface="Lato"/>
            </a:endParaRPr>
          </a:p>
        </p:txBody>
      </p:sp>
      <p:pic>
        <p:nvPicPr>
          <p:cNvPr id="266" name="Google Shape;266;p27"/>
          <p:cNvPicPr preferRelativeResize="0"/>
          <p:nvPr/>
        </p:nvPicPr>
        <p:blipFill>
          <a:blip r:embed="rId6">
            <a:alphaModFix/>
          </a:blip>
          <a:stretch>
            <a:fillRect/>
          </a:stretch>
        </p:blipFill>
        <p:spPr>
          <a:xfrm>
            <a:off x="408000" y="3050400"/>
            <a:ext cx="1449300" cy="1449300"/>
          </a:xfrm>
          <a:prstGeom prst="rect">
            <a:avLst/>
          </a:prstGeom>
          <a:noFill/>
          <a:ln>
            <a:noFill/>
          </a:ln>
        </p:spPr>
      </p:pic>
      <p:sp>
        <p:nvSpPr>
          <p:cNvPr id="267" name="Google Shape;267;p27"/>
          <p:cNvSpPr txBox="1"/>
          <p:nvPr/>
        </p:nvSpPr>
        <p:spPr>
          <a:xfrm>
            <a:off x="7204225" y="4471200"/>
            <a:ext cx="13596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10 GBP Retail</a:t>
            </a:r>
            <a:endParaRPr>
              <a:solidFill>
                <a:srgbClr val="FFFFFF"/>
              </a:solidFill>
              <a:latin typeface="Lato"/>
              <a:ea typeface="Lato"/>
              <a:cs typeface="Lato"/>
              <a:sym typeface="Lato"/>
            </a:endParaRPr>
          </a:p>
        </p:txBody>
      </p:sp>
      <p:sp>
        <p:nvSpPr>
          <p:cNvPr id="268" name="Google Shape;268;p27"/>
          <p:cNvSpPr txBox="1"/>
          <p:nvPr/>
        </p:nvSpPr>
        <p:spPr>
          <a:xfrm>
            <a:off x="1233475" y="4510025"/>
            <a:ext cx="15915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0.5 GBP Retail</a:t>
            </a:r>
            <a:endParaRPr>
              <a:solidFill>
                <a:srgbClr val="FFFFFF"/>
              </a:solidFill>
              <a:latin typeface="Lato"/>
              <a:ea typeface="Lato"/>
              <a:cs typeface="Lato"/>
              <a:sym typeface="Lato"/>
            </a:endParaRPr>
          </a:p>
        </p:txBody>
      </p:sp>
      <p:sp>
        <p:nvSpPr>
          <p:cNvPr id="269" name="Google Shape;269;p27"/>
          <p:cNvSpPr txBox="1"/>
          <p:nvPr/>
        </p:nvSpPr>
        <p:spPr>
          <a:xfrm>
            <a:off x="338150" y="4501625"/>
            <a:ext cx="9765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1st World Retailer: </a:t>
            </a:r>
            <a:endParaRPr>
              <a:solidFill>
                <a:srgbClr val="FFFFFF"/>
              </a:solidFill>
              <a:latin typeface="Lato"/>
              <a:ea typeface="Lato"/>
              <a:cs typeface="Lato"/>
              <a:sym typeface="Lato"/>
            </a:endParaRPr>
          </a:p>
        </p:txBody>
      </p:sp>
      <p:sp>
        <p:nvSpPr>
          <p:cNvPr id="270" name="Google Shape;270;p27"/>
          <p:cNvSpPr txBox="1"/>
          <p:nvPr/>
        </p:nvSpPr>
        <p:spPr>
          <a:xfrm>
            <a:off x="2537225" y="4471200"/>
            <a:ext cx="9765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1st World Retailer: </a:t>
            </a:r>
            <a:endParaRPr>
              <a:solidFill>
                <a:srgbClr val="FFFFFF"/>
              </a:solidFill>
              <a:latin typeface="Lato"/>
              <a:ea typeface="Lato"/>
              <a:cs typeface="Lato"/>
              <a:sym typeface="Lato"/>
            </a:endParaRPr>
          </a:p>
        </p:txBody>
      </p:sp>
      <p:sp>
        <p:nvSpPr>
          <p:cNvPr id="271" name="Google Shape;271;p27"/>
          <p:cNvSpPr txBox="1"/>
          <p:nvPr/>
        </p:nvSpPr>
        <p:spPr>
          <a:xfrm>
            <a:off x="3409488" y="4510025"/>
            <a:ext cx="15915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5 GBP Retail</a:t>
            </a:r>
            <a:endParaRPr>
              <a:solidFill>
                <a:srgbClr val="FFFFFF"/>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Proxima Nova"/>
                <a:ea typeface="Proxima Nova"/>
                <a:cs typeface="Proxima Nova"/>
                <a:sym typeface="Proxima Nova"/>
              </a:rPr>
              <a:t>Competition</a:t>
            </a:r>
            <a:endParaRPr b="1" sz="3600">
              <a:latin typeface="Proxima Nova"/>
              <a:ea typeface="Proxima Nova"/>
              <a:cs typeface="Proxima Nova"/>
              <a:sym typeface="Proxima Nova"/>
            </a:endParaRPr>
          </a:p>
        </p:txBody>
      </p:sp>
      <p:sp>
        <p:nvSpPr>
          <p:cNvPr id="277" name="Google Shape;277;p28"/>
          <p:cNvSpPr txBox="1"/>
          <p:nvPr>
            <p:ph idx="1" type="body"/>
          </p:nvPr>
        </p:nvSpPr>
        <p:spPr>
          <a:xfrm>
            <a:off x="1297500" y="1338950"/>
            <a:ext cx="35157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LifeStraw</a:t>
            </a:r>
            <a:endParaRPr b="1" sz="1800"/>
          </a:p>
          <a:p>
            <a:pPr indent="-342900" lvl="0" marL="457200" rtl="0" algn="l">
              <a:spcBef>
                <a:spcPts val="1600"/>
              </a:spcBef>
              <a:spcAft>
                <a:spcPts val="0"/>
              </a:spcAft>
              <a:buSzPts val="1800"/>
              <a:buChar char="-"/>
            </a:pPr>
            <a:r>
              <a:rPr b="1" lang="en" sz="1800"/>
              <a:t>Only a one-step filtration</a:t>
            </a:r>
            <a:endParaRPr b="1" sz="1800"/>
          </a:p>
          <a:p>
            <a:pPr indent="-342900" lvl="0" marL="457200" rtl="0" algn="l">
              <a:spcBef>
                <a:spcPts val="0"/>
              </a:spcBef>
              <a:spcAft>
                <a:spcPts val="0"/>
              </a:spcAft>
              <a:buSzPts val="1800"/>
              <a:buChar char="-"/>
            </a:pPr>
            <a:r>
              <a:rPr b="1" lang="en" sz="1800"/>
              <a:t>Cost of product is high</a:t>
            </a:r>
            <a:endParaRPr b="1" sz="1800"/>
          </a:p>
        </p:txBody>
      </p:sp>
      <p:sp>
        <p:nvSpPr>
          <p:cNvPr id="278" name="Google Shape;278;p28"/>
          <p:cNvSpPr txBox="1"/>
          <p:nvPr>
            <p:ph idx="2" type="body"/>
          </p:nvPr>
        </p:nvSpPr>
        <p:spPr>
          <a:xfrm>
            <a:off x="4933221" y="13389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NXFiltration</a:t>
            </a:r>
            <a:endParaRPr b="1" sz="1800"/>
          </a:p>
          <a:p>
            <a:pPr indent="-342900" lvl="0" marL="457200" rtl="0" algn="l">
              <a:spcBef>
                <a:spcPts val="1600"/>
              </a:spcBef>
              <a:spcAft>
                <a:spcPts val="0"/>
              </a:spcAft>
              <a:buSzPts val="1800"/>
              <a:buChar char="-"/>
            </a:pPr>
            <a:r>
              <a:rPr b="1" lang="en" sz="1800"/>
              <a:t>Filters out electrolytes and only pure water is left</a:t>
            </a:r>
            <a:endParaRPr b="1" sz="1800"/>
          </a:p>
          <a:p>
            <a:pPr indent="0" lvl="0" marL="0" rtl="0" algn="l">
              <a:spcBef>
                <a:spcPts val="1600"/>
              </a:spcBef>
              <a:spcAft>
                <a:spcPts val="1600"/>
              </a:spcAft>
              <a:buNone/>
            </a:pPr>
            <a:r>
              <a:t/>
            </a:r>
            <a:endParaRPr b="1" sz="1800"/>
          </a:p>
        </p:txBody>
      </p:sp>
      <p:pic>
        <p:nvPicPr>
          <p:cNvPr id="279" name="Google Shape;279;p28"/>
          <p:cNvPicPr preferRelativeResize="0"/>
          <p:nvPr/>
        </p:nvPicPr>
        <p:blipFill>
          <a:blip r:embed="rId3">
            <a:alphaModFix/>
          </a:blip>
          <a:stretch>
            <a:fillRect/>
          </a:stretch>
        </p:blipFill>
        <p:spPr>
          <a:xfrm>
            <a:off x="2107100" y="2712950"/>
            <a:ext cx="1562149" cy="506051"/>
          </a:xfrm>
          <a:prstGeom prst="rect">
            <a:avLst/>
          </a:prstGeom>
          <a:noFill/>
          <a:ln>
            <a:noFill/>
          </a:ln>
        </p:spPr>
      </p:pic>
      <p:pic>
        <p:nvPicPr>
          <p:cNvPr id="280" name="Google Shape;280;p28"/>
          <p:cNvPicPr preferRelativeResize="0"/>
          <p:nvPr/>
        </p:nvPicPr>
        <p:blipFill>
          <a:blip r:embed="rId4">
            <a:alphaModFix/>
          </a:blip>
          <a:stretch>
            <a:fillRect/>
          </a:stretch>
        </p:blipFill>
        <p:spPr>
          <a:xfrm>
            <a:off x="2107102" y="3219001"/>
            <a:ext cx="1562138" cy="1591950"/>
          </a:xfrm>
          <a:prstGeom prst="rect">
            <a:avLst/>
          </a:prstGeom>
          <a:noFill/>
          <a:ln>
            <a:noFill/>
          </a:ln>
        </p:spPr>
      </p:pic>
      <p:pic>
        <p:nvPicPr>
          <p:cNvPr id="281" name="Google Shape;281;p28"/>
          <p:cNvPicPr preferRelativeResize="0"/>
          <p:nvPr/>
        </p:nvPicPr>
        <p:blipFill>
          <a:blip r:embed="rId5">
            <a:alphaModFix/>
          </a:blip>
          <a:stretch>
            <a:fillRect/>
          </a:stretch>
        </p:blipFill>
        <p:spPr>
          <a:xfrm>
            <a:off x="5458725" y="3754000"/>
            <a:ext cx="3309150" cy="1056950"/>
          </a:xfrm>
          <a:prstGeom prst="rect">
            <a:avLst/>
          </a:prstGeom>
          <a:noFill/>
          <a:ln>
            <a:noFill/>
          </a:ln>
        </p:spPr>
      </p:pic>
      <p:cxnSp>
        <p:nvCxnSpPr>
          <p:cNvPr id="282" name="Google Shape;282;p28"/>
          <p:cNvCxnSpPr/>
          <p:nvPr/>
        </p:nvCxnSpPr>
        <p:spPr>
          <a:xfrm>
            <a:off x="4816950" y="1307850"/>
            <a:ext cx="0" cy="3503100"/>
          </a:xfrm>
          <a:prstGeom prst="straightConnector1">
            <a:avLst/>
          </a:prstGeom>
          <a:noFill/>
          <a:ln cap="flat" cmpd="sng" w="9525">
            <a:solidFill>
              <a:schemeClr val="dk2"/>
            </a:solidFill>
            <a:prstDash val="solid"/>
            <a:round/>
            <a:headEnd len="med" w="med" type="none"/>
            <a:tailEnd len="med" w="med" type="none"/>
          </a:ln>
        </p:spPr>
      </p:cxnSp>
      <p:pic>
        <p:nvPicPr>
          <p:cNvPr id="283" name="Google Shape;283;p28"/>
          <p:cNvPicPr preferRelativeResize="0"/>
          <p:nvPr/>
        </p:nvPicPr>
        <p:blipFill>
          <a:blip r:embed="rId6">
            <a:alphaModFix/>
          </a:blip>
          <a:stretch>
            <a:fillRect/>
          </a:stretch>
        </p:blipFill>
        <p:spPr>
          <a:xfrm>
            <a:off x="6159550" y="2839900"/>
            <a:ext cx="1906040" cy="914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0" name="Google Shape;290;p29"/>
          <p:cNvPicPr preferRelativeResize="0"/>
          <p:nvPr/>
        </p:nvPicPr>
        <p:blipFill>
          <a:blip r:embed="rId3">
            <a:alphaModFix/>
          </a:blip>
          <a:stretch>
            <a:fillRect/>
          </a:stretch>
        </p:blipFill>
        <p:spPr>
          <a:xfrm>
            <a:off x="-169712" y="50724"/>
            <a:ext cx="9973324" cy="5092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Proxima Nova"/>
                <a:ea typeface="Proxima Nova"/>
                <a:cs typeface="Proxima Nova"/>
                <a:sym typeface="Proxima Nova"/>
              </a:rPr>
              <a:t>References</a:t>
            </a:r>
            <a:endParaRPr b="1" sz="3600">
              <a:latin typeface="Proxima Nova"/>
              <a:ea typeface="Proxima Nova"/>
              <a:cs typeface="Proxima Nova"/>
              <a:sym typeface="Proxima Nova"/>
            </a:endParaRPr>
          </a:p>
        </p:txBody>
      </p:sp>
      <p:sp>
        <p:nvSpPr>
          <p:cNvPr id="296" name="Google Shape;296;p30"/>
          <p:cNvSpPr txBox="1"/>
          <p:nvPr>
            <p:ph idx="1" type="body"/>
          </p:nvPr>
        </p:nvSpPr>
        <p:spPr>
          <a:xfrm>
            <a:off x="800550" y="1307850"/>
            <a:ext cx="8032800" cy="3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3"/>
              </a:rPr>
              <a:t>https://www.ncbi.nlm.nih.gov/pmc/articles/PMC4544834/</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4"/>
              </a:rPr>
              <a:t>https://www.ncbi.nlm.nih.gov/pmc/articles/PMC3140680/</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5"/>
              </a:rPr>
              <a:t>https://www.sciencedirect.com/science/article/pii/S0376738819305290</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6"/>
              </a:rPr>
              <a:t>https://uknowledge.uky.edu/cgi/viewcontent.cgi?article=1096&amp;context=cme_etds</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7"/>
              </a:rPr>
              <a:t>https://www.embl.de/pepcore/pepcore_services/protein_purification/extraction_clarification/lysis_buffer_additives/</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8"/>
              </a:rPr>
              <a:t>https://bitesizebio.com/9107/how-to-lyse-cells-for-protein-extraction/</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9"/>
              </a:rPr>
              <a:t>https://www.nxfiltration.com/products/nanofiltration/</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10"/>
              </a:rPr>
              <a:t>https://www.elisagenie.com/blog/ripa-recipe-cell-lysis-buffer/</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11"/>
              </a:rPr>
              <a:t>https://app.biorender.com/gallery/illustrations</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12"/>
              </a:rPr>
              <a:t>https://www.nature.com/articles/srep45089</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13"/>
              </a:rPr>
              <a:t>https://www.nature.com/articles/srep19893</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14"/>
              </a:rPr>
              <a:t>https://www.sciencedirect.com/book/9780128139264/nanoscale-materials-in-water-purification</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15"/>
              </a:rPr>
              <a:t>https://www.energy.gov/science/bes/articles/filtering-water-better-nature</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16"/>
              </a:rPr>
              <a:t>https://www.unicefusa.org/three-stories-about-how-clean-water-saves-kids-lives</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17"/>
              </a:rPr>
              <a:t>https://www.nxfiltration.com/products/</a:t>
            </a:r>
            <a:endParaRPr sz="11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rPr lang="en" sz="1100">
                <a:solidFill>
                  <a:srgbClr val="FFFFFF"/>
                </a:solidFill>
                <a:latin typeface="Proxima Nova"/>
                <a:ea typeface="Proxima Nova"/>
                <a:cs typeface="Proxima Nova"/>
                <a:sym typeface="Proxima Nova"/>
              </a:rPr>
              <a:t>-</a:t>
            </a:r>
            <a:r>
              <a:rPr lang="en" sz="1100" u="sng">
                <a:solidFill>
                  <a:srgbClr val="FFFFFF"/>
                </a:solidFill>
                <a:latin typeface="Proxima Nova"/>
                <a:ea typeface="Proxima Nova"/>
                <a:cs typeface="Proxima Nova"/>
                <a:sym typeface="Proxima Nova"/>
                <a:hlinkClick r:id="rId18"/>
              </a:rPr>
              <a:t>http://news.bbc.co.uk/media/images/46424000/jpg/_46424101_dirty_water766.jpg</a:t>
            </a:r>
            <a:endParaRPr sz="14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rPr lang="en" sz="1100" u="sng">
                <a:solidFill>
                  <a:srgbClr val="FFFFFF"/>
                </a:solidFill>
                <a:latin typeface="Proxima Nova"/>
                <a:ea typeface="Proxima Nova"/>
                <a:cs typeface="Proxima Nova"/>
                <a:sym typeface="Proxima Nova"/>
                <a:hlinkClick r:id="rId19"/>
              </a:rPr>
              <a:t>https://www.happinessishomemade.net/wp-content/uploads/2015/07/Drink-Water.jpg</a:t>
            </a:r>
            <a:endParaRPr sz="14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rPr lang="en" sz="1100" u="sng">
                <a:solidFill>
                  <a:srgbClr val="FFFFFF"/>
                </a:solidFill>
                <a:latin typeface="Proxima Nova"/>
                <a:ea typeface="Proxima Nova"/>
                <a:cs typeface="Proxima Nova"/>
                <a:sym typeface="Proxima Nova"/>
                <a:hlinkClick r:id="rId20"/>
              </a:rPr>
              <a:t>https://alivenewspaper.com/wp-content/uploads/2018/04/Cases-of-Unsafe-Drinking-Water-in-the-US-Already-in-2018.jpg</a:t>
            </a:r>
            <a:endParaRPr sz="14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100">
              <a:solidFill>
                <a:srgbClr val="FFFFFF"/>
              </a:solidFill>
              <a:latin typeface="Proxima Nova"/>
              <a:ea typeface="Proxima Nova"/>
              <a:cs typeface="Proxima Nova"/>
              <a:sym typeface="Proxima Nova"/>
            </a:endParaRPr>
          </a:p>
          <a:p>
            <a:pPr indent="0" lvl="0" marL="0" rtl="0" algn="l">
              <a:spcBef>
                <a:spcPts val="0"/>
              </a:spcBef>
              <a:spcAft>
                <a:spcPts val="1600"/>
              </a:spcAft>
              <a:buNone/>
            </a:pPr>
            <a:r>
              <a:t/>
            </a:r>
            <a:endParaRPr sz="1400">
              <a:solidFill>
                <a:srgbClr val="FFFFFF"/>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823850" y="1475775"/>
            <a:ext cx="6241500" cy="13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Proxima Nova"/>
                <a:ea typeface="Proxima Nova"/>
                <a:cs typeface="Proxima Nova"/>
                <a:sym typeface="Proxima Nova"/>
              </a:rPr>
              <a:t>&gt; 1 Billion People</a:t>
            </a:r>
            <a:endParaRPr b="1" sz="6000">
              <a:latin typeface="Proxima Nova"/>
              <a:ea typeface="Proxima Nova"/>
              <a:cs typeface="Proxima Nova"/>
              <a:sym typeface="Proxima Nova"/>
            </a:endParaRPr>
          </a:p>
        </p:txBody>
      </p:sp>
      <p:sp>
        <p:nvSpPr>
          <p:cNvPr id="141" name="Google Shape;141;p14"/>
          <p:cNvSpPr txBox="1"/>
          <p:nvPr>
            <p:ph idx="1" type="body"/>
          </p:nvPr>
        </p:nvSpPr>
        <p:spPr>
          <a:xfrm>
            <a:off x="823850" y="2571749"/>
            <a:ext cx="4776000" cy="121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Lack Access to </a:t>
            </a:r>
            <a:endParaRPr sz="3000"/>
          </a:p>
          <a:p>
            <a:pPr indent="0" lvl="0" marL="0" rtl="0" algn="l">
              <a:spcBef>
                <a:spcPts val="1600"/>
              </a:spcBef>
              <a:spcAft>
                <a:spcPts val="1600"/>
              </a:spcAft>
              <a:buNone/>
            </a:pPr>
            <a:r>
              <a:rPr lang="en" sz="3000"/>
              <a:t>Potable Water Today</a:t>
            </a:r>
            <a:endParaRPr sz="3000"/>
          </a:p>
        </p:txBody>
      </p:sp>
    </p:spTree>
  </p:cSld>
  <p:clrMapOvr>
    <a:masterClrMapping/>
  </p:clrMapOvr>
  <mc:AlternateContent>
    <mc:Choice Requires="p14">
      <p:transition p14:dur="0">
        <p:push dir="r"/>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nvSpPr>
        <p:spPr>
          <a:xfrm>
            <a:off x="194975" y="492075"/>
            <a:ext cx="3936600" cy="38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pic>
        <p:nvPicPr>
          <p:cNvPr id="147" name="Google Shape;147;p15"/>
          <p:cNvPicPr preferRelativeResize="0"/>
          <p:nvPr/>
        </p:nvPicPr>
        <p:blipFill>
          <a:blip r:embed="rId3">
            <a:alphaModFix/>
          </a:blip>
          <a:stretch>
            <a:fillRect/>
          </a:stretch>
        </p:blipFill>
        <p:spPr>
          <a:xfrm>
            <a:off x="740487" y="1122127"/>
            <a:ext cx="7663024" cy="3477850"/>
          </a:xfrm>
          <a:prstGeom prst="rect">
            <a:avLst/>
          </a:prstGeom>
          <a:noFill/>
          <a:ln>
            <a:noFill/>
          </a:ln>
        </p:spPr>
      </p:pic>
      <p:sp>
        <p:nvSpPr>
          <p:cNvPr id="148" name="Google Shape;148;p15"/>
          <p:cNvSpPr txBox="1"/>
          <p:nvPr/>
        </p:nvSpPr>
        <p:spPr>
          <a:xfrm>
            <a:off x="465275" y="250675"/>
            <a:ext cx="4205700" cy="6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Proxima Nova"/>
                <a:ea typeface="Proxima Nova"/>
                <a:cs typeface="Proxima Nova"/>
                <a:sym typeface="Proxima Nova"/>
              </a:rPr>
              <a:t>Rhoda’s Story</a:t>
            </a:r>
            <a:endParaRPr b="1" sz="3600">
              <a:solidFill>
                <a:srgbClr val="FFFFFF"/>
              </a:solidFill>
              <a:latin typeface="Proxima Nova"/>
              <a:ea typeface="Proxima Nova"/>
              <a:cs typeface="Proxima Nova"/>
              <a:sym typeface="Proxima Nova"/>
            </a:endParaRPr>
          </a:p>
        </p:txBody>
      </p:sp>
    </p:spTree>
  </p:cSld>
  <p:clrMapOvr>
    <a:masterClrMapping/>
  </p:clrMapOvr>
  <mc:AlternateContent>
    <mc:Choice Requires="p14">
      <p:transition p14:dur="0">
        <p:push dir="r"/>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6"/>
          <p:cNvSpPr txBox="1"/>
          <p:nvPr/>
        </p:nvSpPr>
        <p:spPr>
          <a:xfrm>
            <a:off x="421350" y="4122200"/>
            <a:ext cx="31770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16"/>
          <p:cNvPicPr preferRelativeResize="0"/>
          <p:nvPr/>
        </p:nvPicPr>
        <p:blipFill>
          <a:blip r:embed="rId3">
            <a:alphaModFix/>
          </a:blip>
          <a:stretch>
            <a:fillRect/>
          </a:stretch>
        </p:blipFill>
        <p:spPr>
          <a:xfrm>
            <a:off x="5863275" y="2946925"/>
            <a:ext cx="2637876" cy="1758575"/>
          </a:xfrm>
          <a:prstGeom prst="rect">
            <a:avLst/>
          </a:prstGeom>
          <a:noFill/>
          <a:ln>
            <a:noFill/>
          </a:ln>
        </p:spPr>
      </p:pic>
      <p:pic>
        <p:nvPicPr>
          <p:cNvPr id="155" name="Google Shape;155;p16"/>
          <p:cNvPicPr preferRelativeResize="0"/>
          <p:nvPr/>
        </p:nvPicPr>
        <p:blipFill>
          <a:blip r:embed="rId4">
            <a:alphaModFix/>
          </a:blip>
          <a:stretch>
            <a:fillRect/>
          </a:stretch>
        </p:blipFill>
        <p:spPr>
          <a:xfrm>
            <a:off x="3415900" y="1375449"/>
            <a:ext cx="3584501" cy="2392624"/>
          </a:xfrm>
          <a:prstGeom prst="rect">
            <a:avLst/>
          </a:prstGeom>
          <a:noFill/>
          <a:ln>
            <a:noFill/>
          </a:ln>
        </p:spPr>
      </p:pic>
      <p:pic>
        <p:nvPicPr>
          <p:cNvPr id="156" name="Google Shape;156;p16"/>
          <p:cNvPicPr preferRelativeResize="0"/>
          <p:nvPr/>
        </p:nvPicPr>
        <p:blipFill>
          <a:blip r:embed="rId5">
            <a:alphaModFix/>
          </a:blip>
          <a:stretch>
            <a:fillRect/>
          </a:stretch>
        </p:blipFill>
        <p:spPr>
          <a:xfrm>
            <a:off x="892150" y="2415025"/>
            <a:ext cx="3433474" cy="2290474"/>
          </a:xfrm>
          <a:prstGeom prst="rect">
            <a:avLst/>
          </a:prstGeom>
          <a:noFill/>
          <a:ln>
            <a:noFill/>
          </a:ln>
        </p:spPr>
      </p:pic>
      <p:sp>
        <p:nvSpPr>
          <p:cNvPr id="157" name="Google Shape;157;p16"/>
          <p:cNvSpPr txBox="1"/>
          <p:nvPr/>
        </p:nvSpPr>
        <p:spPr>
          <a:xfrm>
            <a:off x="278550" y="242875"/>
            <a:ext cx="8586900" cy="410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rgbClr val="FFFFFF"/>
                </a:solidFill>
                <a:latin typeface="Lato"/>
                <a:ea typeface="Lato"/>
                <a:cs typeface="Lato"/>
                <a:sym typeface="Lato"/>
              </a:rPr>
              <a:t>“Sometimes, you could see the </a:t>
            </a:r>
            <a:r>
              <a:rPr b="1" lang="en" sz="1600" u="sng">
                <a:solidFill>
                  <a:srgbClr val="FFFFFF"/>
                </a:solidFill>
                <a:latin typeface="Lato"/>
                <a:ea typeface="Lato"/>
                <a:cs typeface="Lato"/>
                <a:sym typeface="Lato"/>
              </a:rPr>
              <a:t>germs</a:t>
            </a:r>
            <a:r>
              <a:rPr lang="en" sz="1600">
                <a:solidFill>
                  <a:srgbClr val="FFFFFF"/>
                </a:solidFill>
                <a:latin typeface="Lato"/>
                <a:ea typeface="Lato"/>
                <a:cs typeface="Lato"/>
                <a:sym typeface="Lato"/>
              </a:rPr>
              <a:t> with your own eyes. </a:t>
            </a:r>
            <a:endParaRPr sz="1600">
              <a:solidFill>
                <a:srgbClr val="FFFFFF"/>
              </a:solidFill>
              <a:latin typeface="Lato"/>
              <a:ea typeface="Lato"/>
              <a:cs typeface="Lato"/>
              <a:sym typeface="Lato"/>
            </a:endParaRPr>
          </a:p>
          <a:p>
            <a:pPr indent="0" lvl="0" marL="0" rtl="0" algn="just">
              <a:spcBef>
                <a:spcPts val="0"/>
              </a:spcBef>
              <a:spcAft>
                <a:spcPts val="0"/>
              </a:spcAft>
              <a:buNone/>
            </a:pPr>
            <a:r>
              <a:rPr lang="en" sz="1600">
                <a:solidFill>
                  <a:srgbClr val="FFFFFF"/>
                </a:solidFill>
                <a:latin typeface="Lato"/>
                <a:ea typeface="Lato"/>
                <a:cs typeface="Lato"/>
                <a:sym typeface="Lato"/>
              </a:rPr>
              <a:t>We were supposed to add chemicals to clean it, but we were so </a:t>
            </a:r>
            <a:r>
              <a:rPr b="1" lang="en" sz="1600" u="sng">
                <a:solidFill>
                  <a:srgbClr val="FFFFFF"/>
                </a:solidFill>
                <a:latin typeface="Lato"/>
                <a:ea typeface="Lato"/>
                <a:cs typeface="Lato"/>
                <a:sym typeface="Lato"/>
              </a:rPr>
              <a:t>poor</a:t>
            </a:r>
            <a:r>
              <a:rPr lang="en" sz="1600">
                <a:solidFill>
                  <a:srgbClr val="FFFFFF"/>
                </a:solidFill>
                <a:latin typeface="Lato"/>
                <a:ea typeface="Lato"/>
                <a:cs typeface="Lato"/>
                <a:sym typeface="Lato"/>
              </a:rPr>
              <a:t>, we couldn’t afford them. </a:t>
            </a:r>
            <a:endParaRPr sz="1600">
              <a:solidFill>
                <a:srgbClr val="FFFFFF"/>
              </a:solidFill>
              <a:latin typeface="Lato"/>
              <a:ea typeface="Lato"/>
              <a:cs typeface="Lato"/>
              <a:sym typeface="Lato"/>
            </a:endParaRPr>
          </a:p>
          <a:p>
            <a:pPr indent="0" lvl="0" marL="0" rtl="0" algn="just">
              <a:spcBef>
                <a:spcPts val="0"/>
              </a:spcBef>
              <a:spcAft>
                <a:spcPts val="0"/>
              </a:spcAft>
              <a:buNone/>
            </a:pPr>
            <a:r>
              <a:rPr lang="en" sz="1600">
                <a:solidFill>
                  <a:srgbClr val="FFFFFF"/>
                </a:solidFill>
                <a:latin typeface="Lato"/>
                <a:ea typeface="Lato"/>
                <a:cs typeface="Lato"/>
                <a:sym typeface="Lato"/>
              </a:rPr>
              <a:t>People were getting </a:t>
            </a:r>
            <a:r>
              <a:rPr b="1" lang="en" sz="1600" u="sng">
                <a:solidFill>
                  <a:srgbClr val="FFFFFF"/>
                </a:solidFill>
                <a:latin typeface="Lato"/>
                <a:ea typeface="Lato"/>
                <a:cs typeface="Lato"/>
                <a:sym typeface="Lato"/>
              </a:rPr>
              <a:t>diarrhea</a:t>
            </a:r>
            <a:r>
              <a:rPr lang="en" sz="1600">
                <a:solidFill>
                  <a:srgbClr val="FFFFFF"/>
                </a:solidFill>
                <a:latin typeface="Lato"/>
                <a:ea typeface="Lato"/>
                <a:cs typeface="Lato"/>
                <a:sym typeface="Lato"/>
              </a:rPr>
              <a:t>, </a:t>
            </a:r>
            <a:r>
              <a:rPr b="1" lang="en" sz="1600" u="sng">
                <a:solidFill>
                  <a:srgbClr val="FFFFFF"/>
                </a:solidFill>
                <a:latin typeface="Lato"/>
                <a:ea typeface="Lato"/>
                <a:cs typeface="Lato"/>
                <a:sym typeface="Lato"/>
              </a:rPr>
              <a:t>dysentery</a:t>
            </a:r>
            <a:r>
              <a:rPr lang="en" sz="1600">
                <a:solidFill>
                  <a:srgbClr val="FFFFFF"/>
                </a:solidFill>
                <a:latin typeface="Lato"/>
                <a:ea typeface="Lato"/>
                <a:cs typeface="Lato"/>
                <a:sym typeface="Lato"/>
              </a:rPr>
              <a:t>, and even </a:t>
            </a:r>
            <a:r>
              <a:rPr b="1" lang="en" sz="1600" u="sng">
                <a:solidFill>
                  <a:srgbClr val="FFFFFF"/>
                </a:solidFill>
                <a:latin typeface="Lato"/>
                <a:ea typeface="Lato"/>
                <a:cs typeface="Lato"/>
                <a:sym typeface="Lato"/>
              </a:rPr>
              <a:t>cholera</a:t>
            </a:r>
            <a:r>
              <a:rPr lang="en" sz="1600">
                <a:solidFill>
                  <a:srgbClr val="FFFFFF"/>
                </a:solidFill>
                <a:latin typeface="Lato"/>
                <a:ea typeface="Lato"/>
                <a:cs typeface="Lato"/>
                <a:sym typeface="Lato"/>
              </a:rPr>
              <a:t>.” 	</a:t>
            </a:r>
            <a:endParaRPr sz="1600">
              <a:solidFill>
                <a:srgbClr val="FFFFFF"/>
              </a:solidFill>
              <a:latin typeface="Lato"/>
              <a:ea typeface="Lato"/>
              <a:cs typeface="Lato"/>
              <a:sym typeface="Lato"/>
            </a:endParaRPr>
          </a:p>
          <a:p>
            <a:pPr indent="0" lvl="0" marL="0" rtl="0" algn="r">
              <a:spcBef>
                <a:spcPts val="0"/>
              </a:spcBef>
              <a:spcAft>
                <a:spcPts val="0"/>
              </a:spcAft>
              <a:buNone/>
            </a:pPr>
            <a:r>
              <a:rPr lang="en" sz="1600">
                <a:solidFill>
                  <a:srgbClr val="FFFFFF"/>
                </a:solidFill>
                <a:latin typeface="Lato"/>
                <a:ea typeface="Lato"/>
                <a:cs typeface="Lato"/>
                <a:sym typeface="Lato"/>
              </a:rPr>
              <a:t>- Rhoda </a:t>
            </a:r>
            <a:endParaRPr sz="1600">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7"/>
          <p:cNvSpPr txBox="1"/>
          <p:nvPr/>
        </p:nvSpPr>
        <p:spPr>
          <a:xfrm>
            <a:off x="533225" y="1086950"/>
            <a:ext cx="1962300" cy="3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roxima Nova"/>
                <a:ea typeface="Proxima Nova"/>
                <a:cs typeface="Proxima Nova"/>
                <a:sym typeface="Proxima Nova"/>
              </a:rPr>
              <a:t>Typhoid Fever</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Trachoma</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Schistosomiasis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1800">
                <a:solidFill>
                  <a:srgbClr val="D9D2E9"/>
                </a:solidFill>
                <a:latin typeface="Proxima Nova"/>
                <a:ea typeface="Proxima Nova"/>
                <a:cs typeface="Proxima Nova"/>
                <a:sym typeface="Proxima Nova"/>
              </a:rPr>
              <a:t>Malaria</a:t>
            </a:r>
            <a:endParaRPr b="1" sz="1800">
              <a:solidFill>
                <a:srgbClr val="D9D2E9"/>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Intestinal worms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HIV/AIDS Infection</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1800">
                <a:solidFill>
                  <a:srgbClr val="9FC5E8"/>
                </a:solidFill>
                <a:latin typeface="Proxima Nova"/>
                <a:ea typeface="Proxima Nova"/>
                <a:cs typeface="Proxima Nova"/>
                <a:sym typeface="Proxima Nova"/>
              </a:rPr>
              <a:t>Guinea worm disease</a:t>
            </a:r>
            <a:endParaRPr b="1" sz="1800">
              <a:solidFill>
                <a:srgbClr val="9FC5E8"/>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Fluorosis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1800">
                <a:solidFill>
                  <a:srgbClr val="B6D7A8"/>
                </a:solidFill>
                <a:latin typeface="Proxima Nova"/>
                <a:ea typeface="Proxima Nova"/>
                <a:cs typeface="Proxima Nova"/>
                <a:sym typeface="Proxima Nova"/>
              </a:rPr>
              <a:t>Cholera</a:t>
            </a:r>
            <a:endParaRPr b="1" sz="1800">
              <a:solidFill>
                <a:srgbClr val="B6D7A8"/>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Arsenicosis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1800">
                <a:solidFill>
                  <a:srgbClr val="FFE599"/>
                </a:solidFill>
                <a:latin typeface="Proxima Nova"/>
                <a:ea typeface="Proxima Nova"/>
                <a:cs typeface="Proxima Nova"/>
                <a:sym typeface="Proxima Nova"/>
              </a:rPr>
              <a:t>Diarrhoea</a:t>
            </a:r>
            <a:endParaRPr b="1" sz="1800">
              <a:solidFill>
                <a:srgbClr val="FFE599"/>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Cryptosporidium</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FFFFFF"/>
              </a:solidFill>
            </a:endParaRPr>
          </a:p>
        </p:txBody>
      </p:sp>
      <p:sp>
        <p:nvSpPr>
          <p:cNvPr id="163" name="Google Shape;163;p17"/>
          <p:cNvSpPr txBox="1"/>
          <p:nvPr/>
        </p:nvSpPr>
        <p:spPr>
          <a:xfrm>
            <a:off x="2898650" y="1086950"/>
            <a:ext cx="3295500" cy="3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Cyclosporiasis</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800">
                <a:solidFill>
                  <a:srgbClr val="B6D7A8"/>
                </a:solidFill>
                <a:latin typeface="Proxima Nova"/>
                <a:ea typeface="Proxima Nova"/>
                <a:cs typeface="Proxima Nova"/>
                <a:sym typeface="Proxima Nova"/>
              </a:rPr>
              <a:t>Dysentery</a:t>
            </a:r>
            <a:endParaRPr b="1" sz="1800">
              <a:solidFill>
                <a:srgbClr val="B6D7A8"/>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Gastroenteritis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Giardiasis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Hepatitis E Infection</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1800">
                <a:solidFill>
                  <a:srgbClr val="D5A6BD"/>
                </a:solidFill>
                <a:latin typeface="Proxima Nova"/>
                <a:ea typeface="Proxima Nova"/>
                <a:cs typeface="Proxima Nova"/>
                <a:sym typeface="Proxima Nova"/>
              </a:rPr>
              <a:t>Salmonellosis</a:t>
            </a:r>
            <a:endParaRPr b="1" sz="1800">
              <a:solidFill>
                <a:srgbClr val="D5A6BD"/>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Escherichia coli 0157:H7 (E. coli) Infection</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1800">
                <a:solidFill>
                  <a:srgbClr val="A2C4C9"/>
                </a:solidFill>
                <a:latin typeface="Proxima Nova"/>
                <a:ea typeface="Proxima Nova"/>
                <a:cs typeface="Proxima Nova"/>
                <a:sym typeface="Proxima Nova"/>
              </a:rPr>
              <a:t>Hepatitis A Infection</a:t>
            </a:r>
            <a:endParaRPr b="1" sz="1800">
              <a:solidFill>
                <a:srgbClr val="A2C4C9"/>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Campylobacteriosis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Acanthamoeba keratitis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Amoebiasis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Microsporidiosis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Botulism</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p>
        </p:txBody>
      </p:sp>
      <p:sp>
        <p:nvSpPr>
          <p:cNvPr id="164" name="Google Shape;164;p17"/>
          <p:cNvSpPr txBox="1"/>
          <p:nvPr/>
        </p:nvSpPr>
        <p:spPr>
          <a:xfrm>
            <a:off x="6076975" y="1086950"/>
            <a:ext cx="2533800" cy="3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roxima Nova"/>
                <a:ea typeface="Proxima Nova"/>
                <a:cs typeface="Proxima Nova"/>
                <a:sym typeface="Proxima Nova"/>
              </a:rPr>
              <a:t>Legionellosis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Leptospirosis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Otitis Externa</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Vibrio Illness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SARS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Acute gastrointestinal illness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Poliomyelitis</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Polyomavirus infection</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Desmodesmus infection</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FFFF"/>
                </a:solidFill>
                <a:latin typeface="Proxima Nova"/>
                <a:ea typeface="Proxima Nova"/>
                <a:cs typeface="Proxima Nova"/>
                <a:sym typeface="Proxima Nova"/>
              </a:rPr>
              <a:t>M. marinum infection</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lt1"/>
                </a:solidFill>
                <a:latin typeface="Proxima Nova"/>
                <a:ea typeface="Proxima Nova"/>
                <a:cs typeface="Proxima Nova"/>
                <a:sym typeface="Proxima Nova"/>
              </a:rPr>
              <a:t>Naegleriasis</a:t>
            </a:r>
            <a:endParaRPr/>
          </a:p>
        </p:txBody>
      </p:sp>
      <p:sp>
        <p:nvSpPr>
          <p:cNvPr id="165" name="Google Shape;165;p17"/>
          <p:cNvSpPr txBox="1"/>
          <p:nvPr>
            <p:ph idx="4294967295" type="title"/>
          </p:nvPr>
        </p:nvSpPr>
        <p:spPr>
          <a:xfrm>
            <a:off x="529775" y="3536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Proxima Nova"/>
                <a:ea typeface="Proxima Nova"/>
                <a:cs typeface="Proxima Nova"/>
                <a:sym typeface="Proxima Nova"/>
              </a:rPr>
              <a:t>Problems</a:t>
            </a:r>
            <a:endParaRPr b="1" sz="36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1297500" y="393750"/>
            <a:ext cx="7038900" cy="6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Proxima Nova"/>
                <a:ea typeface="Proxima Nova"/>
                <a:cs typeface="Proxima Nova"/>
                <a:sym typeface="Proxima Nova"/>
              </a:rPr>
              <a:t>Relevance to Global Health</a:t>
            </a:r>
            <a:endParaRPr b="1" sz="3600">
              <a:latin typeface="Proxima Nova"/>
              <a:ea typeface="Proxima Nova"/>
              <a:cs typeface="Proxima Nova"/>
              <a:sym typeface="Proxima Nova"/>
            </a:endParaRPr>
          </a:p>
        </p:txBody>
      </p:sp>
      <p:pic>
        <p:nvPicPr>
          <p:cNvPr id="171" name="Google Shape;171;p18"/>
          <p:cNvPicPr preferRelativeResize="0"/>
          <p:nvPr/>
        </p:nvPicPr>
        <p:blipFill rotWithShape="1">
          <a:blip r:embed="rId3">
            <a:alphaModFix/>
          </a:blip>
          <a:srcRect b="21704" l="53884" r="9778" t="31479"/>
          <a:stretch/>
        </p:blipFill>
        <p:spPr>
          <a:xfrm>
            <a:off x="4896300" y="1211526"/>
            <a:ext cx="3662802" cy="3146000"/>
          </a:xfrm>
          <a:prstGeom prst="rect">
            <a:avLst/>
          </a:prstGeom>
          <a:noFill/>
          <a:ln>
            <a:noFill/>
          </a:ln>
        </p:spPr>
      </p:pic>
      <p:sp>
        <p:nvSpPr>
          <p:cNvPr id="172" name="Google Shape;172;p18"/>
          <p:cNvSpPr txBox="1"/>
          <p:nvPr/>
        </p:nvSpPr>
        <p:spPr>
          <a:xfrm>
            <a:off x="282275" y="3943675"/>
            <a:ext cx="4383300" cy="978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800">
                <a:solidFill>
                  <a:srgbClr val="FFFFFF"/>
                </a:solidFill>
                <a:latin typeface="Lato"/>
                <a:ea typeface="Lato"/>
                <a:cs typeface="Lato"/>
                <a:sym typeface="Lato"/>
              </a:rPr>
              <a:t>Target: Achieve universal and equitable access to safe and affordable drinking water for all, by 2030. </a:t>
            </a:r>
            <a:endParaRPr b="1" sz="1800">
              <a:solidFill>
                <a:srgbClr val="FFFFFF"/>
              </a:solidFill>
              <a:latin typeface="Lato"/>
              <a:ea typeface="Lato"/>
              <a:cs typeface="Lato"/>
              <a:sym typeface="Lato"/>
            </a:endParaRPr>
          </a:p>
        </p:txBody>
      </p:sp>
      <p:pic>
        <p:nvPicPr>
          <p:cNvPr id="173" name="Google Shape;173;p18"/>
          <p:cNvPicPr preferRelativeResize="0"/>
          <p:nvPr/>
        </p:nvPicPr>
        <p:blipFill>
          <a:blip r:embed="rId4">
            <a:alphaModFix/>
          </a:blip>
          <a:stretch>
            <a:fillRect/>
          </a:stretch>
        </p:blipFill>
        <p:spPr>
          <a:xfrm>
            <a:off x="1058850" y="1196582"/>
            <a:ext cx="3662799" cy="27470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p19"/>
          <p:cNvPicPr preferRelativeResize="0"/>
          <p:nvPr/>
        </p:nvPicPr>
        <p:blipFill rotWithShape="1">
          <a:blip r:embed="rId3">
            <a:alphaModFix/>
          </a:blip>
          <a:srcRect b="0" l="0" r="0" t="0"/>
          <a:stretch/>
        </p:blipFill>
        <p:spPr>
          <a:xfrm>
            <a:off x="399700" y="517975"/>
            <a:ext cx="8344749" cy="4108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0"/>
          <p:cNvSpPr txBox="1"/>
          <p:nvPr>
            <p:ph idx="4294967295" type="body"/>
          </p:nvPr>
        </p:nvSpPr>
        <p:spPr>
          <a:xfrm>
            <a:off x="3646700" y="485550"/>
            <a:ext cx="5139600" cy="417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 cellulose encrusted with </a:t>
            </a:r>
            <a:r>
              <a:rPr lang="en" sz="1800"/>
              <a:t>E. Coli  </a:t>
            </a:r>
            <a:r>
              <a:rPr lang="en" sz="1800"/>
              <a:t>membrane</a:t>
            </a:r>
            <a:endParaRPr sz="1800"/>
          </a:p>
          <a:p>
            <a:pPr indent="0" lvl="0" marL="0" rtl="0" algn="l">
              <a:spcBef>
                <a:spcPts val="1600"/>
              </a:spcBef>
              <a:spcAft>
                <a:spcPts val="0"/>
              </a:spcAft>
              <a:buNone/>
            </a:pPr>
            <a:r>
              <a:t/>
            </a:r>
            <a:endParaRPr sz="600"/>
          </a:p>
          <a:p>
            <a:pPr indent="-342900" lvl="0" marL="457200" rtl="0" algn="l">
              <a:spcBef>
                <a:spcPts val="1600"/>
              </a:spcBef>
              <a:spcAft>
                <a:spcPts val="0"/>
              </a:spcAft>
              <a:buSzPts val="1800"/>
              <a:buChar char="●"/>
            </a:pPr>
            <a:r>
              <a:rPr lang="en" sz="1800"/>
              <a:t>Drinkable water! </a:t>
            </a:r>
            <a:r>
              <a:rPr lang="en" sz="1800"/>
              <a:t>Only lets pure water and and electrolytes through.</a:t>
            </a:r>
            <a:endParaRPr sz="1800"/>
          </a:p>
          <a:p>
            <a:pPr indent="0" lvl="0" marL="0" rtl="0" algn="l">
              <a:spcBef>
                <a:spcPts val="1600"/>
              </a:spcBef>
              <a:spcAft>
                <a:spcPts val="0"/>
              </a:spcAft>
              <a:buNone/>
            </a:pPr>
            <a:r>
              <a:t/>
            </a:r>
            <a:endParaRPr sz="600"/>
          </a:p>
          <a:p>
            <a:pPr indent="-342900" lvl="0" marL="457200" rtl="0" algn="l">
              <a:spcBef>
                <a:spcPts val="1600"/>
              </a:spcBef>
              <a:spcAft>
                <a:spcPts val="0"/>
              </a:spcAft>
              <a:buSzPts val="1800"/>
              <a:buChar char="●"/>
            </a:pPr>
            <a:r>
              <a:rPr lang="en" sz="1800"/>
              <a:t>Filtratration at an Angstrom scale!</a:t>
            </a:r>
            <a:endParaRPr sz="1800"/>
          </a:p>
          <a:p>
            <a:pPr indent="0" lvl="0" marL="0" rtl="0" algn="l">
              <a:spcBef>
                <a:spcPts val="1600"/>
              </a:spcBef>
              <a:spcAft>
                <a:spcPts val="0"/>
              </a:spcAft>
              <a:buNone/>
            </a:pPr>
            <a:r>
              <a:t/>
            </a:r>
            <a:endParaRPr sz="600"/>
          </a:p>
          <a:p>
            <a:pPr indent="-342900" lvl="0" marL="457200" rtl="0" algn="l">
              <a:spcBef>
                <a:spcPts val="1600"/>
              </a:spcBef>
              <a:spcAft>
                <a:spcPts val="0"/>
              </a:spcAft>
              <a:buSzPts val="1800"/>
              <a:buChar char="●"/>
            </a:pPr>
            <a:r>
              <a:rPr lang="en" sz="1800"/>
              <a:t>S</a:t>
            </a:r>
            <a:r>
              <a:rPr lang="en" sz="1800"/>
              <a:t>afe, only the membrane of the E. Coli is used</a:t>
            </a:r>
            <a:endParaRPr sz="1800"/>
          </a:p>
          <a:p>
            <a:pPr indent="0" lvl="0" marL="0" rtl="0" algn="l">
              <a:spcBef>
                <a:spcPts val="1600"/>
              </a:spcBef>
              <a:spcAft>
                <a:spcPts val="0"/>
              </a:spcAft>
              <a:buNone/>
            </a:pPr>
            <a:r>
              <a:t/>
            </a:r>
            <a:endParaRPr sz="600"/>
          </a:p>
          <a:p>
            <a:pPr indent="-342900" lvl="0" marL="457200" rtl="0" algn="l">
              <a:spcBef>
                <a:spcPts val="1600"/>
              </a:spcBef>
              <a:spcAft>
                <a:spcPts val="0"/>
              </a:spcAft>
              <a:buSzPts val="1800"/>
              <a:buChar char="●"/>
            </a:pPr>
            <a:r>
              <a:rPr lang="en" sz="1800"/>
              <a:t>Product is organic and biodegradable</a:t>
            </a:r>
            <a:endParaRPr sz="1800"/>
          </a:p>
          <a:p>
            <a:pPr indent="0" lvl="0" marL="457200" rtl="0" algn="l">
              <a:spcBef>
                <a:spcPts val="1600"/>
              </a:spcBef>
              <a:spcAft>
                <a:spcPts val="0"/>
              </a:spcAft>
              <a:buNone/>
            </a:pPr>
            <a:r>
              <a:t/>
            </a:r>
            <a:endParaRPr sz="1800"/>
          </a:p>
          <a:p>
            <a:pPr indent="0" lvl="0" marL="0" rtl="0" algn="l">
              <a:spcBef>
                <a:spcPts val="1600"/>
              </a:spcBef>
              <a:spcAft>
                <a:spcPts val="1600"/>
              </a:spcAft>
              <a:buNone/>
            </a:pPr>
            <a:r>
              <a:rPr lang="en"/>
              <a:t> </a:t>
            </a:r>
            <a:endParaRPr/>
          </a:p>
        </p:txBody>
      </p:sp>
      <p:pic>
        <p:nvPicPr>
          <p:cNvPr id="184" name="Google Shape;184;p20"/>
          <p:cNvPicPr preferRelativeResize="0"/>
          <p:nvPr/>
        </p:nvPicPr>
        <p:blipFill>
          <a:blip r:embed="rId3">
            <a:alphaModFix/>
          </a:blip>
          <a:stretch>
            <a:fillRect/>
          </a:stretch>
        </p:blipFill>
        <p:spPr>
          <a:xfrm>
            <a:off x="357712" y="1178550"/>
            <a:ext cx="3288976" cy="2616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id="189" name="Google Shape;189;p21"/>
          <p:cNvPicPr preferRelativeResize="0"/>
          <p:nvPr/>
        </p:nvPicPr>
        <p:blipFill rotWithShape="1">
          <a:blip r:embed="rId3">
            <a:alphaModFix/>
          </a:blip>
          <a:srcRect b="0" l="0" r="0" t="1429"/>
          <a:stretch/>
        </p:blipFill>
        <p:spPr>
          <a:xfrm>
            <a:off x="1524025" y="961875"/>
            <a:ext cx="6095949" cy="3956799"/>
          </a:xfrm>
          <a:prstGeom prst="rect">
            <a:avLst/>
          </a:prstGeom>
          <a:noFill/>
          <a:ln>
            <a:noFill/>
          </a:ln>
        </p:spPr>
      </p:pic>
      <p:sp>
        <p:nvSpPr>
          <p:cNvPr id="190" name="Google Shape;190;p21"/>
          <p:cNvSpPr txBox="1"/>
          <p:nvPr/>
        </p:nvSpPr>
        <p:spPr>
          <a:xfrm>
            <a:off x="5664500" y="3508075"/>
            <a:ext cx="1277700" cy="1410600"/>
          </a:xfrm>
          <a:prstGeom prst="rect">
            <a:avLst/>
          </a:prstGeom>
          <a:noFill/>
          <a:ln>
            <a:noFill/>
          </a:ln>
          <a:effectLst>
            <a:outerShdw blurRad="57150" rotWithShape="0" algn="bl" dir="5400000" dist="19050">
              <a:schemeClr val="lt1">
                <a:alpha val="0"/>
              </a:scheme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91" name="Google Shape;191;p21"/>
          <p:cNvSpPr/>
          <p:nvPr/>
        </p:nvSpPr>
        <p:spPr>
          <a:xfrm>
            <a:off x="5525252" y="1067625"/>
            <a:ext cx="1880100" cy="376800"/>
          </a:xfrm>
          <a:prstGeom prst="round2DiagRect">
            <a:avLst>
              <a:gd fmla="val 50000" name="adj1"/>
              <a:gd fmla="val 0" name="adj2"/>
            </a:avLst>
          </a:prstGeom>
          <a:solidFill>
            <a:srgbClr val="6FA8DC"/>
          </a:solid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txBox="1"/>
          <p:nvPr/>
        </p:nvSpPr>
        <p:spPr>
          <a:xfrm>
            <a:off x="5742002" y="1094479"/>
            <a:ext cx="1446600" cy="32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Outside the Cell</a:t>
            </a:r>
            <a:endParaRPr>
              <a:latin typeface="Lato"/>
              <a:ea typeface="Lato"/>
              <a:cs typeface="Lato"/>
              <a:sym typeface="Lato"/>
            </a:endParaRPr>
          </a:p>
        </p:txBody>
      </p:sp>
      <p:sp>
        <p:nvSpPr>
          <p:cNvPr id="193" name="Google Shape;193;p21"/>
          <p:cNvSpPr/>
          <p:nvPr/>
        </p:nvSpPr>
        <p:spPr>
          <a:xfrm>
            <a:off x="5590375" y="4241864"/>
            <a:ext cx="1880100" cy="376800"/>
          </a:xfrm>
          <a:prstGeom prst="round2DiagRect">
            <a:avLst>
              <a:gd fmla="val 50000" name="adj1"/>
              <a:gd fmla="val 0" name="adj2"/>
            </a:avLst>
          </a:prstGeom>
          <a:solidFill>
            <a:srgbClr val="6FA8DC"/>
          </a:solid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txBox="1"/>
          <p:nvPr/>
        </p:nvSpPr>
        <p:spPr>
          <a:xfrm>
            <a:off x="5807076" y="4268742"/>
            <a:ext cx="1446600" cy="32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Inside the Cell</a:t>
            </a:r>
            <a:endParaRPr>
              <a:latin typeface="Lato"/>
              <a:ea typeface="Lato"/>
              <a:cs typeface="Lato"/>
              <a:sym typeface="Lato"/>
            </a:endParaRPr>
          </a:p>
        </p:txBody>
      </p:sp>
      <p:sp>
        <p:nvSpPr>
          <p:cNvPr id="195" name="Google Shape;195;p21"/>
          <p:cNvSpPr txBox="1"/>
          <p:nvPr>
            <p:ph idx="4294967295" type="title"/>
          </p:nvPr>
        </p:nvSpPr>
        <p:spPr>
          <a:xfrm>
            <a:off x="261375" y="210350"/>
            <a:ext cx="7038900" cy="6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 Coli Membrane</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